
<file path=[Content_Types].xml><?xml version="1.0" encoding="utf-8"?>
<Types xmlns="http://schemas.openxmlformats.org/package/2006/content-types">
  <Default Extension="png" ContentType="image/png"/>
  <Default Extension="jpeg" ContentType="image/jpeg"/>
  <Default Extension="emf" ContentType="image/x-emf"/>
  <Default Extension="xls" ContentType="application/vnd.ms-excel"/>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9"/>
  </p:notesMasterIdLst>
  <p:handoutMasterIdLst>
    <p:handoutMasterId r:id="rId20"/>
  </p:handoutMasterIdLst>
  <p:sldIdLst>
    <p:sldId id="266" r:id="rId2"/>
    <p:sldId id="270" r:id="rId3"/>
    <p:sldId id="271" r:id="rId4"/>
    <p:sldId id="256" r:id="rId5"/>
    <p:sldId id="272" r:id="rId6"/>
    <p:sldId id="257" r:id="rId7"/>
    <p:sldId id="273" r:id="rId8"/>
    <p:sldId id="276" r:id="rId9"/>
    <p:sldId id="275" r:id="rId10"/>
    <p:sldId id="265" r:id="rId11"/>
    <p:sldId id="277" r:id="rId12"/>
    <p:sldId id="267" r:id="rId13"/>
    <p:sldId id="268" r:id="rId14"/>
    <p:sldId id="278" r:id="rId15"/>
    <p:sldId id="269" r:id="rId16"/>
    <p:sldId id="260" r:id="rId17"/>
    <p:sldId id="26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1760"/>
    <a:srgbClr val="FFFF66"/>
    <a:srgbClr val="FF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2" autoAdjust="0"/>
    <p:restoredTop sz="66053" autoAdjust="0"/>
  </p:normalViewPr>
  <p:slideViewPr>
    <p:cSldViewPr snapToGrid="0">
      <p:cViewPr>
        <p:scale>
          <a:sx n="75" d="100"/>
          <a:sy n="75" d="100"/>
        </p:scale>
        <p:origin x="1836" y="5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6" d="100"/>
          <a:sy n="86" d="100"/>
        </p:scale>
        <p:origin x="3762"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Li7174227\Desktop\sc.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Li7174227\AppData\Local\Temp\SAS%20Temporary%20Files\_TD5640_DC60822_\%23LN00308.xls"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[sc.xlsx]Sheet2!PivotTable16</c:name>
    <c:fmtId val="25"/>
  </c:pivotSource>
  <c:chart>
    <c:title>
      <c:tx>
        <c:rich>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r>
              <a:rPr lang="en-US" altLang="zh-CN" sz="2400" dirty="0" smtClean="0">
                <a:solidFill>
                  <a:schemeClr val="bg1"/>
                </a:solidFill>
              </a:rPr>
              <a:t>Top 5 OF</a:t>
            </a:r>
            <a:r>
              <a:rPr lang="en-US" altLang="zh-CN" sz="2400" baseline="0" dirty="0" smtClean="0">
                <a:solidFill>
                  <a:schemeClr val="bg1"/>
                </a:solidFill>
              </a:rPr>
              <a:t> SCRAP CODE</a:t>
            </a:r>
            <a:endParaRPr lang="en-US" sz="2400" dirty="0">
              <a:solidFill>
                <a:schemeClr val="bg1"/>
              </a:solidFill>
            </a:endParaRPr>
          </a:p>
        </c:rich>
      </c:tx>
      <c:layout>
        <c:manualLayout>
          <c:xMode val="edge"/>
          <c:yMode val="edge"/>
          <c:x val="0.24964832297312689"/>
          <c:y val="2.9264216187540867E-2"/>
        </c:manualLayout>
      </c:layout>
      <c:overlay val="0"/>
      <c:spPr>
        <a:noFill/>
        <a:ln>
          <a:noFill/>
        </a:ln>
        <a:effectLst/>
      </c:spPr>
      <c:txPr>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2700" cap="flat" cmpd="sng" algn="ctr">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12700" cap="flat" cmpd="sng" algn="ctr">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12700" cap="flat" cmpd="sng" algn="ctr">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12700" cap="flat" cmpd="sng" algn="ctr">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12700" cap="flat" cmpd="sng" algn="ctr">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s>
    <c:plotArea>
      <c:layout>
        <c:manualLayout>
          <c:layoutTarget val="inner"/>
          <c:xMode val="edge"/>
          <c:yMode val="edge"/>
          <c:x val="7.4765280554376326E-2"/>
          <c:y val="0.16227019065218115"/>
          <c:w val="0.62960969959139412"/>
          <c:h val="0.66620615424162155"/>
        </c:manualLayout>
      </c:layout>
      <c:barChart>
        <c:barDir val="col"/>
        <c:grouping val="stacked"/>
        <c:varyColors val="0"/>
        <c:ser>
          <c:idx val="0"/>
          <c:order val="0"/>
          <c:tx>
            <c:strRef>
              <c:f>Sheet2!$B$1:$B$2</c:f>
              <c:strCache>
                <c:ptCount val="1"/>
                <c:pt idx="0">
                  <c:v>0120_MISSING WIP</c:v>
                </c:pt>
              </c:strCache>
            </c:strRef>
          </c:tx>
          <c:spPr>
            <a:solidFill>
              <a:schemeClr val="accent1">
                <a:alpha val="70000"/>
              </a:schemeClr>
            </a:solidFill>
            <a:ln>
              <a:noFill/>
            </a:ln>
            <a:effectLst/>
          </c:spPr>
          <c:invertIfNegative val="0"/>
          <c:cat>
            <c:strRef>
              <c:f>Sheet2!$A$3:$A$17</c:f>
              <c:strCache>
                <c:ptCount val="15"/>
                <c:pt idx="0">
                  <c:v>2015-45</c:v>
                </c:pt>
                <c:pt idx="1">
                  <c:v>2015-46</c:v>
                </c:pt>
                <c:pt idx="2">
                  <c:v>2015-47</c:v>
                </c:pt>
                <c:pt idx="3">
                  <c:v>2015-48</c:v>
                </c:pt>
                <c:pt idx="4">
                  <c:v>2015-49</c:v>
                </c:pt>
                <c:pt idx="5">
                  <c:v>2015-50</c:v>
                </c:pt>
                <c:pt idx="6">
                  <c:v>2015-51</c:v>
                </c:pt>
                <c:pt idx="7">
                  <c:v>2015-52</c:v>
                </c:pt>
                <c:pt idx="8">
                  <c:v>2016-1</c:v>
                </c:pt>
                <c:pt idx="9">
                  <c:v>2016-2</c:v>
                </c:pt>
                <c:pt idx="10">
                  <c:v>2016-3</c:v>
                </c:pt>
                <c:pt idx="11">
                  <c:v>2016-4</c:v>
                </c:pt>
                <c:pt idx="12">
                  <c:v>2016-5</c:v>
                </c:pt>
                <c:pt idx="13">
                  <c:v>2016-6</c:v>
                </c:pt>
                <c:pt idx="14">
                  <c:v>2016-7</c:v>
                </c:pt>
              </c:strCache>
            </c:strRef>
          </c:cat>
          <c:val>
            <c:numRef>
              <c:f>Sheet2!$B$3:$B$17</c:f>
              <c:numCache>
                <c:formatCode>General</c:formatCode>
                <c:ptCount val="15"/>
                <c:pt idx="0">
                  <c:v>356</c:v>
                </c:pt>
                <c:pt idx="1">
                  <c:v>407</c:v>
                </c:pt>
                <c:pt idx="2">
                  <c:v>389</c:v>
                </c:pt>
                <c:pt idx="3">
                  <c:v>335</c:v>
                </c:pt>
                <c:pt idx="4">
                  <c:v>213</c:v>
                </c:pt>
                <c:pt idx="5">
                  <c:v>362</c:v>
                </c:pt>
                <c:pt idx="6">
                  <c:v>180</c:v>
                </c:pt>
                <c:pt idx="7">
                  <c:v>440</c:v>
                </c:pt>
                <c:pt idx="8">
                  <c:v>423</c:v>
                </c:pt>
                <c:pt idx="9">
                  <c:v>272</c:v>
                </c:pt>
                <c:pt idx="10">
                  <c:v>252</c:v>
                </c:pt>
                <c:pt idx="11">
                  <c:v>220</c:v>
                </c:pt>
                <c:pt idx="12">
                  <c:v>406</c:v>
                </c:pt>
                <c:pt idx="13">
                  <c:v>431</c:v>
                </c:pt>
              </c:numCache>
            </c:numRef>
          </c:val>
        </c:ser>
        <c:ser>
          <c:idx val="1"/>
          <c:order val="1"/>
          <c:tx>
            <c:strRef>
              <c:f>Sheet2!$C$1:$C$2</c:f>
              <c:strCache>
                <c:ptCount val="1"/>
                <c:pt idx="0">
                  <c:v>0951_HANDLING DAMAGE</c:v>
                </c:pt>
              </c:strCache>
            </c:strRef>
          </c:tx>
          <c:spPr>
            <a:solidFill>
              <a:schemeClr val="accent3">
                <a:lumMod val="75000"/>
                <a:alpha val="70000"/>
              </a:schemeClr>
            </a:solidFill>
            <a:ln>
              <a:noFill/>
            </a:ln>
            <a:effectLst/>
          </c:spPr>
          <c:invertIfNegative val="0"/>
          <c:cat>
            <c:strRef>
              <c:f>Sheet2!$A$3:$A$17</c:f>
              <c:strCache>
                <c:ptCount val="15"/>
                <c:pt idx="0">
                  <c:v>2015-45</c:v>
                </c:pt>
                <c:pt idx="1">
                  <c:v>2015-46</c:v>
                </c:pt>
                <c:pt idx="2">
                  <c:v>2015-47</c:v>
                </c:pt>
                <c:pt idx="3">
                  <c:v>2015-48</c:v>
                </c:pt>
                <c:pt idx="4">
                  <c:v>2015-49</c:v>
                </c:pt>
                <c:pt idx="5">
                  <c:v>2015-50</c:v>
                </c:pt>
                <c:pt idx="6">
                  <c:v>2015-51</c:v>
                </c:pt>
                <c:pt idx="7">
                  <c:v>2015-52</c:v>
                </c:pt>
                <c:pt idx="8">
                  <c:v>2016-1</c:v>
                </c:pt>
                <c:pt idx="9">
                  <c:v>2016-2</c:v>
                </c:pt>
                <c:pt idx="10">
                  <c:v>2016-3</c:v>
                </c:pt>
                <c:pt idx="11">
                  <c:v>2016-4</c:v>
                </c:pt>
                <c:pt idx="12">
                  <c:v>2016-5</c:v>
                </c:pt>
                <c:pt idx="13">
                  <c:v>2016-6</c:v>
                </c:pt>
                <c:pt idx="14">
                  <c:v>2016-7</c:v>
                </c:pt>
              </c:strCache>
            </c:strRef>
          </c:cat>
          <c:val>
            <c:numRef>
              <c:f>Sheet2!$C$3:$C$17</c:f>
              <c:numCache>
                <c:formatCode>General</c:formatCode>
                <c:ptCount val="15"/>
                <c:pt idx="0">
                  <c:v>147</c:v>
                </c:pt>
                <c:pt idx="1">
                  <c:v>53</c:v>
                </c:pt>
                <c:pt idx="2">
                  <c:v>53</c:v>
                </c:pt>
                <c:pt idx="3">
                  <c:v>73</c:v>
                </c:pt>
                <c:pt idx="4">
                  <c:v>126</c:v>
                </c:pt>
                <c:pt idx="5">
                  <c:v>58</c:v>
                </c:pt>
                <c:pt idx="6">
                  <c:v>85</c:v>
                </c:pt>
                <c:pt idx="7">
                  <c:v>131</c:v>
                </c:pt>
                <c:pt idx="8">
                  <c:v>56</c:v>
                </c:pt>
                <c:pt idx="9">
                  <c:v>105</c:v>
                </c:pt>
                <c:pt idx="10">
                  <c:v>15</c:v>
                </c:pt>
                <c:pt idx="11">
                  <c:v>191</c:v>
                </c:pt>
                <c:pt idx="12">
                  <c:v>60</c:v>
                </c:pt>
                <c:pt idx="13">
                  <c:v>11</c:v>
                </c:pt>
                <c:pt idx="14">
                  <c:v>2</c:v>
                </c:pt>
              </c:numCache>
            </c:numRef>
          </c:val>
        </c:ser>
        <c:ser>
          <c:idx val="2"/>
          <c:order val="2"/>
          <c:tx>
            <c:strRef>
              <c:f>Sheet2!$D$1:$D$2</c:f>
              <c:strCache>
                <c:ptCount val="1"/>
                <c:pt idx="0">
                  <c:v>0952_TEST HANDLING DAMAGE</c:v>
                </c:pt>
              </c:strCache>
            </c:strRef>
          </c:tx>
          <c:spPr>
            <a:solidFill>
              <a:schemeClr val="accent3">
                <a:alpha val="70000"/>
              </a:schemeClr>
            </a:solidFill>
            <a:ln>
              <a:noFill/>
            </a:ln>
            <a:effectLst/>
          </c:spPr>
          <c:invertIfNegative val="0"/>
          <c:cat>
            <c:strRef>
              <c:f>Sheet2!$A$3:$A$17</c:f>
              <c:strCache>
                <c:ptCount val="15"/>
                <c:pt idx="0">
                  <c:v>2015-45</c:v>
                </c:pt>
                <c:pt idx="1">
                  <c:v>2015-46</c:v>
                </c:pt>
                <c:pt idx="2">
                  <c:v>2015-47</c:v>
                </c:pt>
                <c:pt idx="3">
                  <c:v>2015-48</c:v>
                </c:pt>
                <c:pt idx="4">
                  <c:v>2015-49</c:v>
                </c:pt>
                <c:pt idx="5">
                  <c:v>2015-50</c:v>
                </c:pt>
                <c:pt idx="6">
                  <c:v>2015-51</c:v>
                </c:pt>
                <c:pt idx="7">
                  <c:v>2015-52</c:v>
                </c:pt>
                <c:pt idx="8">
                  <c:v>2016-1</c:v>
                </c:pt>
                <c:pt idx="9">
                  <c:v>2016-2</c:v>
                </c:pt>
                <c:pt idx="10">
                  <c:v>2016-3</c:v>
                </c:pt>
                <c:pt idx="11">
                  <c:v>2016-4</c:v>
                </c:pt>
                <c:pt idx="12">
                  <c:v>2016-5</c:v>
                </c:pt>
                <c:pt idx="13">
                  <c:v>2016-6</c:v>
                </c:pt>
                <c:pt idx="14">
                  <c:v>2016-7</c:v>
                </c:pt>
              </c:strCache>
            </c:strRef>
          </c:cat>
          <c:val>
            <c:numRef>
              <c:f>Sheet2!$D$3:$D$17</c:f>
              <c:numCache>
                <c:formatCode>General</c:formatCode>
                <c:ptCount val="15"/>
                <c:pt idx="0">
                  <c:v>81</c:v>
                </c:pt>
                <c:pt idx="1">
                  <c:v>1</c:v>
                </c:pt>
                <c:pt idx="2">
                  <c:v>2</c:v>
                </c:pt>
                <c:pt idx="3">
                  <c:v>26</c:v>
                </c:pt>
                <c:pt idx="7">
                  <c:v>51</c:v>
                </c:pt>
                <c:pt idx="10">
                  <c:v>50</c:v>
                </c:pt>
                <c:pt idx="12">
                  <c:v>27</c:v>
                </c:pt>
              </c:numCache>
            </c:numRef>
          </c:val>
        </c:ser>
        <c:ser>
          <c:idx val="3"/>
          <c:order val="3"/>
          <c:tx>
            <c:strRef>
              <c:f>Sheet2!$E$1:$E$2</c:f>
              <c:strCache>
                <c:ptCount val="1"/>
                <c:pt idx="0">
                  <c:v>2007_Robot detects missing dis</c:v>
                </c:pt>
              </c:strCache>
            </c:strRef>
          </c:tx>
          <c:spPr>
            <a:solidFill>
              <a:schemeClr val="tx2">
                <a:lumMod val="60000"/>
                <a:lumOff val="40000"/>
                <a:alpha val="70000"/>
              </a:schemeClr>
            </a:solidFill>
            <a:ln>
              <a:noFill/>
            </a:ln>
            <a:effectLst/>
          </c:spPr>
          <c:invertIfNegative val="0"/>
          <c:cat>
            <c:strRef>
              <c:f>Sheet2!$A$3:$A$17</c:f>
              <c:strCache>
                <c:ptCount val="15"/>
                <c:pt idx="0">
                  <c:v>2015-45</c:v>
                </c:pt>
                <c:pt idx="1">
                  <c:v>2015-46</c:v>
                </c:pt>
                <c:pt idx="2">
                  <c:v>2015-47</c:v>
                </c:pt>
                <c:pt idx="3">
                  <c:v>2015-48</c:v>
                </c:pt>
                <c:pt idx="4">
                  <c:v>2015-49</c:v>
                </c:pt>
                <c:pt idx="5">
                  <c:v>2015-50</c:v>
                </c:pt>
                <c:pt idx="6">
                  <c:v>2015-51</c:v>
                </c:pt>
                <c:pt idx="7">
                  <c:v>2015-52</c:v>
                </c:pt>
                <c:pt idx="8">
                  <c:v>2016-1</c:v>
                </c:pt>
                <c:pt idx="9">
                  <c:v>2016-2</c:v>
                </c:pt>
                <c:pt idx="10">
                  <c:v>2016-3</c:v>
                </c:pt>
                <c:pt idx="11">
                  <c:v>2016-4</c:v>
                </c:pt>
                <c:pt idx="12">
                  <c:v>2016-5</c:v>
                </c:pt>
                <c:pt idx="13">
                  <c:v>2016-6</c:v>
                </c:pt>
                <c:pt idx="14">
                  <c:v>2016-7</c:v>
                </c:pt>
              </c:strCache>
            </c:strRef>
          </c:cat>
          <c:val>
            <c:numRef>
              <c:f>Sheet2!$E$3:$E$17</c:f>
              <c:numCache>
                <c:formatCode>General</c:formatCode>
                <c:ptCount val="15"/>
                <c:pt idx="0">
                  <c:v>134</c:v>
                </c:pt>
                <c:pt idx="1">
                  <c:v>360</c:v>
                </c:pt>
                <c:pt idx="2">
                  <c:v>314</c:v>
                </c:pt>
                <c:pt idx="3">
                  <c:v>158</c:v>
                </c:pt>
                <c:pt idx="4">
                  <c:v>184</c:v>
                </c:pt>
                <c:pt idx="5">
                  <c:v>178</c:v>
                </c:pt>
                <c:pt idx="6">
                  <c:v>243</c:v>
                </c:pt>
                <c:pt idx="7">
                  <c:v>205</c:v>
                </c:pt>
                <c:pt idx="8">
                  <c:v>315</c:v>
                </c:pt>
                <c:pt idx="9">
                  <c:v>151</c:v>
                </c:pt>
                <c:pt idx="10">
                  <c:v>268</c:v>
                </c:pt>
                <c:pt idx="11">
                  <c:v>173</c:v>
                </c:pt>
                <c:pt idx="12">
                  <c:v>233</c:v>
                </c:pt>
                <c:pt idx="13">
                  <c:v>32</c:v>
                </c:pt>
                <c:pt idx="14">
                  <c:v>97</c:v>
                </c:pt>
              </c:numCache>
            </c:numRef>
          </c:val>
        </c:ser>
        <c:ser>
          <c:idx val="4"/>
          <c:order val="4"/>
          <c:tx>
            <c:strRef>
              <c:f>Sheet2!$F$1:$F$2</c:f>
              <c:strCache>
                <c:ptCount val="1"/>
                <c:pt idx="0">
                  <c:v>2010_CLEAR WIP</c:v>
                </c:pt>
              </c:strCache>
            </c:strRef>
          </c:tx>
          <c:spPr>
            <a:solidFill>
              <a:schemeClr val="bg1">
                <a:lumMod val="75000"/>
                <a:alpha val="70000"/>
              </a:schemeClr>
            </a:solidFill>
            <a:ln>
              <a:noFill/>
            </a:ln>
            <a:effectLst/>
          </c:spPr>
          <c:invertIfNegative val="0"/>
          <c:cat>
            <c:strRef>
              <c:f>Sheet2!$A$3:$A$17</c:f>
              <c:strCache>
                <c:ptCount val="15"/>
                <c:pt idx="0">
                  <c:v>2015-45</c:v>
                </c:pt>
                <c:pt idx="1">
                  <c:v>2015-46</c:v>
                </c:pt>
                <c:pt idx="2">
                  <c:v>2015-47</c:v>
                </c:pt>
                <c:pt idx="3">
                  <c:v>2015-48</c:v>
                </c:pt>
                <c:pt idx="4">
                  <c:v>2015-49</c:v>
                </c:pt>
                <c:pt idx="5">
                  <c:v>2015-50</c:v>
                </c:pt>
                <c:pt idx="6">
                  <c:v>2015-51</c:v>
                </c:pt>
                <c:pt idx="7">
                  <c:v>2015-52</c:v>
                </c:pt>
                <c:pt idx="8">
                  <c:v>2016-1</c:v>
                </c:pt>
                <c:pt idx="9">
                  <c:v>2016-2</c:v>
                </c:pt>
                <c:pt idx="10">
                  <c:v>2016-3</c:v>
                </c:pt>
                <c:pt idx="11">
                  <c:v>2016-4</c:v>
                </c:pt>
                <c:pt idx="12">
                  <c:v>2016-5</c:v>
                </c:pt>
                <c:pt idx="13">
                  <c:v>2016-6</c:v>
                </c:pt>
                <c:pt idx="14">
                  <c:v>2016-7</c:v>
                </c:pt>
              </c:strCache>
            </c:strRef>
          </c:cat>
          <c:val>
            <c:numRef>
              <c:f>Sheet2!$F$3:$F$17</c:f>
              <c:numCache>
                <c:formatCode>General</c:formatCode>
                <c:ptCount val="15"/>
                <c:pt idx="0">
                  <c:v>122</c:v>
                </c:pt>
                <c:pt idx="1">
                  <c:v>85</c:v>
                </c:pt>
                <c:pt idx="2">
                  <c:v>74</c:v>
                </c:pt>
                <c:pt idx="3">
                  <c:v>79</c:v>
                </c:pt>
                <c:pt idx="5">
                  <c:v>100</c:v>
                </c:pt>
                <c:pt idx="6">
                  <c:v>131</c:v>
                </c:pt>
                <c:pt idx="7">
                  <c:v>100</c:v>
                </c:pt>
                <c:pt idx="9">
                  <c:v>250</c:v>
                </c:pt>
                <c:pt idx="10">
                  <c:v>157</c:v>
                </c:pt>
                <c:pt idx="11">
                  <c:v>99</c:v>
                </c:pt>
                <c:pt idx="12">
                  <c:v>447</c:v>
                </c:pt>
              </c:numCache>
            </c:numRef>
          </c:val>
        </c:ser>
        <c:dLbls>
          <c:showLegendKey val="0"/>
          <c:showVal val="0"/>
          <c:showCatName val="0"/>
          <c:showSerName val="0"/>
          <c:showPercent val="0"/>
          <c:showBubbleSize val="0"/>
        </c:dLbls>
        <c:gapWidth val="50"/>
        <c:overlap val="100"/>
        <c:axId val="606111952"/>
        <c:axId val="606111408"/>
      </c:barChart>
      <c:catAx>
        <c:axId val="606111952"/>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06111408"/>
        <c:crosses val="autoZero"/>
        <c:auto val="1"/>
        <c:lblAlgn val="ctr"/>
        <c:lblOffset val="100"/>
        <c:noMultiLvlLbl val="0"/>
      </c:catAx>
      <c:valAx>
        <c:axId val="606111408"/>
        <c:scaling>
          <c:orientation val="minMax"/>
        </c:scaling>
        <c:delete val="0"/>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06111952"/>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[#LN00308.xls]Sheet2!PivotTable2</c:name>
    <c:fmtId val="11"/>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
        <c:idx val="12"/>
        <c:spPr>
          <a:solidFill>
            <a:schemeClr val="accent1"/>
          </a:solidFill>
          <a:ln>
            <a:noFill/>
          </a:ln>
          <a:effectLst/>
        </c:spPr>
        <c:marker>
          <c:symbol val="none"/>
        </c:marker>
      </c:pivotFmt>
      <c:pivotFmt>
        <c:idx val="13"/>
        <c:spPr>
          <a:solidFill>
            <a:schemeClr val="accent1"/>
          </a:solidFill>
          <a:ln>
            <a:noFill/>
          </a:ln>
          <a:effectLst/>
        </c:spPr>
        <c:marker>
          <c:symbol val="none"/>
        </c:marker>
      </c:pivotFmt>
      <c:pivotFmt>
        <c:idx val="14"/>
        <c:spPr>
          <a:solidFill>
            <a:schemeClr val="accent1"/>
          </a:solidFill>
          <a:ln>
            <a:noFill/>
          </a:ln>
          <a:effectLst/>
        </c:spPr>
        <c:marker>
          <c:symbol val="none"/>
        </c:marker>
      </c:pivotFmt>
      <c:pivotFmt>
        <c:idx val="15"/>
        <c:spPr>
          <a:solidFill>
            <a:schemeClr val="accent1"/>
          </a:solidFill>
          <a:ln>
            <a:noFill/>
          </a:ln>
          <a:effectLst/>
        </c:spPr>
        <c:marker>
          <c:symbol val="none"/>
        </c:marker>
      </c:pivotFmt>
      <c:pivotFmt>
        <c:idx val="16"/>
        <c:spPr>
          <a:solidFill>
            <a:schemeClr val="accent1"/>
          </a:solidFill>
          <a:ln>
            <a:noFill/>
          </a:ln>
          <a:effectLst/>
        </c:spPr>
        <c:marker>
          <c:symbol val="none"/>
        </c:marker>
      </c:pivotFmt>
      <c:pivotFmt>
        <c:idx val="17"/>
        <c:spPr>
          <a:solidFill>
            <a:schemeClr val="accent1"/>
          </a:solidFill>
          <a:ln>
            <a:noFill/>
          </a:ln>
          <a:effectLst/>
        </c:spPr>
        <c:marker>
          <c:symbol val="none"/>
        </c:marker>
      </c:pivotFmt>
      <c:pivotFmt>
        <c:idx val="18"/>
        <c:spPr>
          <a:solidFill>
            <a:schemeClr val="accent1"/>
          </a:solidFill>
          <a:ln>
            <a:noFill/>
          </a:ln>
          <a:effectLst/>
        </c:spPr>
        <c:marker>
          <c:symbol val="none"/>
        </c:marker>
      </c:pivotFmt>
      <c:pivotFmt>
        <c:idx val="19"/>
        <c:spPr>
          <a:solidFill>
            <a:schemeClr val="accent1"/>
          </a:solidFill>
          <a:ln>
            <a:noFill/>
          </a:ln>
          <a:effectLst/>
        </c:spPr>
        <c:marker>
          <c:symbol val="none"/>
        </c:marker>
      </c:pivotFmt>
      <c:pivotFmt>
        <c:idx val="20"/>
        <c:spPr>
          <a:solidFill>
            <a:schemeClr val="accent1"/>
          </a:solidFill>
          <a:ln>
            <a:noFill/>
          </a:ln>
          <a:effectLst/>
        </c:spPr>
        <c:marker>
          <c:symbol val="none"/>
        </c:marker>
      </c:pivotFmt>
      <c:pivotFmt>
        <c:idx val="21"/>
        <c:spPr>
          <a:solidFill>
            <a:schemeClr val="accent1"/>
          </a:solidFill>
          <a:ln>
            <a:noFill/>
          </a:ln>
          <a:effectLst/>
        </c:spPr>
        <c:marker>
          <c:symbol val="none"/>
        </c:marker>
      </c:pivotFmt>
      <c:pivotFmt>
        <c:idx val="22"/>
        <c:spPr>
          <a:solidFill>
            <a:schemeClr val="accent1"/>
          </a:solidFill>
          <a:ln>
            <a:noFill/>
          </a:ln>
          <a:effectLst/>
        </c:spPr>
        <c:marker>
          <c:symbol val="none"/>
        </c:marker>
      </c:pivotFmt>
      <c:pivotFmt>
        <c:idx val="23"/>
        <c:spPr>
          <a:solidFill>
            <a:schemeClr val="accent1"/>
          </a:solidFill>
          <a:ln>
            <a:noFill/>
          </a:ln>
          <a:effectLst/>
        </c:spPr>
        <c:marker>
          <c:symbol val="none"/>
        </c:marker>
      </c:pivotFmt>
      <c:pivotFmt>
        <c:idx val="24"/>
        <c:spPr>
          <a:solidFill>
            <a:schemeClr val="accent1"/>
          </a:solidFill>
          <a:ln>
            <a:noFill/>
          </a:ln>
          <a:effectLst/>
        </c:spPr>
        <c:marker>
          <c:symbol val="none"/>
        </c:marker>
      </c:pivotFmt>
      <c:pivotFmt>
        <c:idx val="25"/>
        <c:spPr>
          <a:solidFill>
            <a:schemeClr val="accent1"/>
          </a:solidFill>
          <a:ln>
            <a:noFill/>
          </a:ln>
          <a:effectLst/>
        </c:spPr>
        <c:marker>
          <c:symbol val="none"/>
        </c:marker>
      </c:pivotFmt>
      <c:pivotFmt>
        <c:idx val="26"/>
        <c:spPr>
          <a:solidFill>
            <a:schemeClr val="accent1"/>
          </a:solidFill>
          <a:ln>
            <a:noFill/>
          </a:ln>
          <a:effectLst/>
        </c:spPr>
        <c:marker>
          <c:symbol val="none"/>
        </c:marker>
      </c:pivotFmt>
      <c:pivotFmt>
        <c:idx val="27"/>
        <c:spPr>
          <a:solidFill>
            <a:schemeClr val="accent1"/>
          </a:solidFill>
          <a:ln>
            <a:noFill/>
          </a:ln>
          <a:effectLst/>
        </c:spPr>
        <c:marker>
          <c:symbol val="none"/>
        </c:marker>
      </c:pivotFmt>
      <c:pivotFmt>
        <c:idx val="28"/>
        <c:spPr>
          <a:solidFill>
            <a:schemeClr val="accent1"/>
          </a:solidFill>
          <a:ln>
            <a:noFill/>
          </a:ln>
          <a:effectLst/>
        </c:spPr>
        <c:marker>
          <c:symbol val="none"/>
        </c:marker>
      </c:pivotFmt>
      <c:pivotFmt>
        <c:idx val="29"/>
        <c:spPr>
          <a:solidFill>
            <a:schemeClr val="accent1"/>
          </a:solidFill>
          <a:ln>
            <a:noFill/>
          </a:ln>
          <a:effectLst/>
        </c:spPr>
        <c:marker>
          <c:symbol val="none"/>
        </c:marker>
      </c:pivotFmt>
      <c:pivotFmt>
        <c:idx val="30"/>
        <c:spPr>
          <a:solidFill>
            <a:schemeClr val="accent1"/>
          </a:solidFill>
          <a:ln>
            <a:noFill/>
          </a:ln>
          <a:effectLst/>
        </c:spPr>
        <c:marker>
          <c:symbol val="none"/>
        </c:marker>
      </c:pivotFmt>
      <c:pivotFmt>
        <c:idx val="31"/>
        <c:spPr>
          <a:solidFill>
            <a:schemeClr val="accent1"/>
          </a:solidFill>
          <a:ln>
            <a:noFill/>
          </a:ln>
          <a:effectLst/>
        </c:spPr>
        <c:marker>
          <c:symbol val="none"/>
        </c:marker>
      </c:pivotFmt>
      <c:pivotFmt>
        <c:idx val="32"/>
        <c:spPr>
          <a:solidFill>
            <a:schemeClr val="accent1"/>
          </a:solidFill>
          <a:ln>
            <a:noFill/>
          </a:ln>
          <a:effectLst/>
        </c:spPr>
        <c:marker>
          <c:symbol val="none"/>
        </c:marker>
      </c:pivotFmt>
      <c:pivotFmt>
        <c:idx val="33"/>
        <c:spPr>
          <a:solidFill>
            <a:schemeClr val="accent1"/>
          </a:solidFill>
          <a:ln>
            <a:noFill/>
          </a:ln>
          <a:effectLst/>
        </c:spPr>
        <c:marker>
          <c:symbol val="none"/>
        </c:marker>
      </c:pivotFmt>
      <c:pivotFmt>
        <c:idx val="34"/>
        <c:spPr>
          <a:solidFill>
            <a:schemeClr val="accent1"/>
          </a:solidFill>
          <a:ln>
            <a:noFill/>
          </a:ln>
          <a:effectLst/>
        </c:spPr>
        <c:marker>
          <c:symbol val="none"/>
        </c:marker>
      </c:pivotFmt>
      <c:pivotFmt>
        <c:idx val="35"/>
        <c:spPr>
          <a:solidFill>
            <a:schemeClr val="accent1"/>
          </a:solidFill>
          <a:ln>
            <a:noFill/>
          </a:ln>
          <a:effectLst/>
        </c:spPr>
        <c:marker>
          <c:symbol val="none"/>
        </c:marker>
      </c:pivotFmt>
      <c:pivotFmt>
        <c:idx val="36"/>
        <c:spPr>
          <a:solidFill>
            <a:schemeClr val="accent1"/>
          </a:solidFill>
          <a:ln>
            <a:noFill/>
          </a:ln>
          <a:effectLst/>
        </c:spPr>
        <c:marker>
          <c:symbol val="none"/>
        </c:marker>
      </c:pivotFmt>
      <c:pivotFmt>
        <c:idx val="37"/>
        <c:spPr>
          <a:solidFill>
            <a:schemeClr val="accent1"/>
          </a:solidFill>
          <a:ln>
            <a:noFill/>
          </a:ln>
          <a:effectLst/>
        </c:spPr>
        <c:marker>
          <c:symbol val="none"/>
        </c:marker>
      </c:pivotFmt>
      <c:pivotFmt>
        <c:idx val="38"/>
        <c:spPr>
          <a:solidFill>
            <a:schemeClr val="accent1"/>
          </a:solidFill>
          <a:ln>
            <a:noFill/>
          </a:ln>
          <a:effectLst/>
        </c:spPr>
        <c:marker>
          <c:symbol val="none"/>
        </c:marker>
      </c:pivotFmt>
      <c:pivotFmt>
        <c:idx val="39"/>
        <c:spPr>
          <a:solidFill>
            <a:schemeClr val="accent1"/>
          </a:solidFill>
          <a:ln>
            <a:noFill/>
          </a:ln>
          <a:effectLst/>
        </c:spPr>
        <c:marker>
          <c:symbol val="none"/>
        </c:marker>
      </c:pivotFmt>
      <c:pivotFmt>
        <c:idx val="40"/>
        <c:spPr>
          <a:solidFill>
            <a:schemeClr val="accent1"/>
          </a:solidFill>
          <a:ln>
            <a:noFill/>
          </a:ln>
          <a:effectLst/>
        </c:spPr>
        <c:marker>
          <c:symbol val="none"/>
        </c:marker>
      </c:pivotFmt>
      <c:pivotFmt>
        <c:idx val="41"/>
        <c:spPr>
          <a:solidFill>
            <a:schemeClr val="accent1"/>
          </a:solidFill>
          <a:ln>
            <a:noFill/>
          </a:ln>
          <a:effectLst/>
        </c:spPr>
        <c:marker>
          <c:symbol val="none"/>
        </c:marker>
      </c:pivotFmt>
      <c:pivotFmt>
        <c:idx val="42"/>
        <c:spPr>
          <a:solidFill>
            <a:schemeClr val="accent1"/>
          </a:solidFill>
          <a:ln>
            <a:noFill/>
          </a:ln>
          <a:effectLst/>
        </c:spPr>
        <c:marker>
          <c:symbol val="none"/>
        </c:marker>
      </c:pivotFmt>
      <c:pivotFmt>
        <c:idx val="43"/>
        <c:spPr>
          <a:solidFill>
            <a:schemeClr val="accent1"/>
          </a:solidFill>
          <a:ln>
            <a:noFill/>
          </a:ln>
          <a:effectLst/>
        </c:spPr>
        <c:marker>
          <c:symbol val="none"/>
        </c:marker>
      </c:pivotFmt>
      <c:pivotFmt>
        <c:idx val="44"/>
        <c:spPr>
          <a:solidFill>
            <a:schemeClr val="accent1"/>
          </a:solidFill>
          <a:ln>
            <a:noFill/>
          </a:ln>
          <a:effectLst/>
        </c:spPr>
        <c:marker>
          <c:symbol val="none"/>
        </c:marker>
      </c:pivotFmt>
      <c:pivotFmt>
        <c:idx val="45"/>
        <c:spPr>
          <a:solidFill>
            <a:schemeClr val="accent1"/>
          </a:solidFill>
          <a:ln>
            <a:noFill/>
          </a:ln>
          <a:effectLst/>
        </c:spPr>
        <c:marker>
          <c:symbol val="none"/>
        </c:marker>
      </c:pivotFmt>
      <c:pivotFmt>
        <c:idx val="46"/>
        <c:spPr>
          <a:solidFill>
            <a:schemeClr val="accent1"/>
          </a:solidFill>
          <a:ln>
            <a:noFill/>
          </a:ln>
          <a:effectLst/>
        </c:spPr>
        <c:marker>
          <c:symbol val="none"/>
        </c:marker>
      </c:pivotFmt>
      <c:pivotFmt>
        <c:idx val="47"/>
        <c:spPr>
          <a:solidFill>
            <a:schemeClr val="accent1"/>
          </a:solidFill>
          <a:ln>
            <a:noFill/>
          </a:ln>
          <a:effectLst/>
        </c:spPr>
        <c:marker>
          <c:symbol val="none"/>
        </c:marker>
      </c:pivotFmt>
      <c:pivotFmt>
        <c:idx val="48"/>
        <c:spPr>
          <a:solidFill>
            <a:schemeClr val="accent1"/>
          </a:solidFill>
          <a:ln>
            <a:noFill/>
          </a:ln>
          <a:effectLst/>
        </c:spPr>
        <c:marker>
          <c:symbol val="none"/>
        </c:marker>
      </c:pivotFmt>
      <c:pivotFmt>
        <c:idx val="49"/>
        <c:spPr>
          <a:solidFill>
            <a:schemeClr val="accent1"/>
          </a:solidFill>
          <a:ln>
            <a:noFill/>
          </a:ln>
          <a:effectLst/>
        </c:spPr>
        <c:marker>
          <c:symbol val="none"/>
        </c:marker>
      </c:pivotFmt>
      <c:pivotFmt>
        <c:idx val="50"/>
        <c:spPr>
          <a:solidFill>
            <a:schemeClr val="accent1"/>
          </a:solidFill>
          <a:ln>
            <a:noFill/>
          </a:ln>
          <a:effectLst/>
        </c:spPr>
        <c:marker>
          <c:symbol val="none"/>
        </c:marker>
      </c:pivotFmt>
      <c:pivotFmt>
        <c:idx val="51"/>
        <c:spPr>
          <a:solidFill>
            <a:schemeClr val="accent1"/>
          </a:solidFill>
          <a:ln>
            <a:noFill/>
          </a:ln>
          <a:effectLst/>
        </c:spPr>
        <c:marker>
          <c:symbol val="none"/>
        </c:marker>
      </c:pivotFmt>
      <c:pivotFmt>
        <c:idx val="52"/>
        <c:spPr>
          <a:solidFill>
            <a:schemeClr val="accent1"/>
          </a:solidFill>
          <a:ln>
            <a:noFill/>
          </a:ln>
          <a:effectLst/>
        </c:spPr>
        <c:marker>
          <c:symbol val="none"/>
        </c:marker>
      </c:pivotFmt>
      <c:pivotFmt>
        <c:idx val="53"/>
        <c:spPr>
          <a:solidFill>
            <a:schemeClr val="accent1"/>
          </a:solidFill>
          <a:ln>
            <a:noFill/>
          </a:ln>
          <a:effectLst/>
        </c:spPr>
        <c:marker>
          <c:symbol val="none"/>
        </c:marker>
      </c:pivotFmt>
      <c:pivotFmt>
        <c:idx val="54"/>
        <c:spPr>
          <a:solidFill>
            <a:schemeClr val="accent1"/>
          </a:solidFill>
          <a:ln>
            <a:noFill/>
          </a:ln>
          <a:effectLst/>
        </c:spPr>
        <c:marker>
          <c:symbol val="none"/>
        </c:marker>
      </c:pivotFmt>
      <c:pivotFmt>
        <c:idx val="55"/>
        <c:spPr>
          <a:solidFill>
            <a:schemeClr val="accent1"/>
          </a:solidFill>
          <a:ln>
            <a:noFill/>
          </a:ln>
          <a:effectLst/>
        </c:spPr>
        <c:marker>
          <c:symbol val="none"/>
        </c:marker>
      </c:pivotFmt>
      <c:pivotFmt>
        <c:idx val="56"/>
        <c:spPr>
          <a:solidFill>
            <a:schemeClr val="accent1"/>
          </a:solidFill>
          <a:ln>
            <a:noFill/>
          </a:ln>
          <a:effectLst/>
        </c:spPr>
        <c:marker>
          <c:symbol val="none"/>
        </c:marker>
      </c:pivotFmt>
      <c:pivotFmt>
        <c:idx val="57"/>
        <c:spPr>
          <a:solidFill>
            <a:schemeClr val="accent1"/>
          </a:solidFill>
          <a:ln>
            <a:noFill/>
          </a:ln>
          <a:effectLst/>
        </c:spPr>
        <c:marker>
          <c:symbol val="none"/>
        </c:marker>
      </c:pivotFmt>
      <c:pivotFmt>
        <c:idx val="58"/>
        <c:spPr>
          <a:solidFill>
            <a:schemeClr val="accent1"/>
          </a:solidFill>
          <a:ln>
            <a:noFill/>
          </a:ln>
          <a:effectLst/>
        </c:spPr>
        <c:marker>
          <c:symbol val="none"/>
        </c:marker>
      </c:pivotFmt>
      <c:pivotFmt>
        <c:idx val="59"/>
        <c:spPr>
          <a:solidFill>
            <a:schemeClr val="accent1"/>
          </a:solidFill>
          <a:ln>
            <a:noFill/>
          </a:ln>
          <a:effectLst/>
        </c:spPr>
        <c:marker>
          <c:symbol val="none"/>
        </c:marker>
      </c:pivotFmt>
      <c:pivotFmt>
        <c:idx val="60"/>
        <c:spPr>
          <a:solidFill>
            <a:schemeClr val="accent1"/>
          </a:solidFill>
          <a:ln>
            <a:noFill/>
          </a:ln>
          <a:effectLst/>
        </c:spPr>
        <c:marker>
          <c:symbol val="none"/>
        </c:marker>
      </c:pivotFmt>
      <c:pivotFmt>
        <c:idx val="61"/>
        <c:spPr>
          <a:solidFill>
            <a:schemeClr val="accent1"/>
          </a:solidFill>
          <a:ln>
            <a:noFill/>
          </a:ln>
          <a:effectLst/>
        </c:spPr>
        <c:marker>
          <c:symbol val="none"/>
        </c:marker>
      </c:pivotFmt>
      <c:pivotFmt>
        <c:idx val="62"/>
        <c:spPr>
          <a:solidFill>
            <a:schemeClr val="accent1"/>
          </a:solidFill>
          <a:ln>
            <a:noFill/>
          </a:ln>
          <a:effectLst/>
        </c:spPr>
        <c:marker>
          <c:symbol val="none"/>
        </c:marker>
      </c:pivotFmt>
      <c:pivotFmt>
        <c:idx val="63"/>
        <c:spPr>
          <a:solidFill>
            <a:schemeClr val="accent1"/>
          </a:solidFill>
          <a:ln>
            <a:noFill/>
          </a:ln>
          <a:effectLst/>
        </c:spPr>
        <c:marker>
          <c:symbol val="none"/>
        </c:marker>
      </c:pivotFmt>
      <c:pivotFmt>
        <c:idx val="64"/>
        <c:spPr>
          <a:solidFill>
            <a:schemeClr val="accent1"/>
          </a:solidFill>
          <a:ln>
            <a:noFill/>
          </a:ln>
          <a:effectLst/>
        </c:spPr>
        <c:marker>
          <c:symbol val="none"/>
        </c:marker>
      </c:pivotFmt>
      <c:pivotFmt>
        <c:idx val="65"/>
        <c:spPr>
          <a:solidFill>
            <a:schemeClr val="accent1"/>
          </a:solidFill>
          <a:ln>
            <a:noFill/>
          </a:ln>
          <a:effectLst/>
        </c:spPr>
        <c:marker>
          <c:symbol val="none"/>
        </c:marker>
      </c:pivotFmt>
      <c:pivotFmt>
        <c:idx val="66"/>
        <c:spPr>
          <a:solidFill>
            <a:schemeClr val="accent1"/>
          </a:solidFill>
          <a:ln>
            <a:noFill/>
          </a:ln>
          <a:effectLst/>
        </c:spPr>
        <c:marker>
          <c:symbol val="none"/>
        </c:marker>
      </c:pivotFmt>
      <c:pivotFmt>
        <c:idx val="67"/>
        <c:spPr>
          <a:solidFill>
            <a:schemeClr val="accent1"/>
          </a:solidFill>
          <a:ln>
            <a:noFill/>
          </a:ln>
          <a:effectLst/>
        </c:spPr>
        <c:marker>
          <c:symbol val="none"/>
        </c:marker>
      </c:pivotFmt>
      <c:pivotFmt>
        <c:idx val="68"/>
        <c:spPr>
          <a:solidFill>
            <a:schemeClr val="accent1"/>
          </a:solidFill>
          <a:ln>
            <a:noFill/>
          </a:ln>
          <a:effectLst/>
        </c:spPr>
        <c:marker>
          <c:symbol val="none"/>
        </c:marker>
      </c:pivotFmt>
      <c:pivotFmt>
        <c:idx val="69"/>
        <c:spPr>
          <a:solidFill>
            <a:schemeClr val="accent1"/>
          </a:solidFill>
          <a:ln>
            <a:noFill/>
          </a:ln>
          <a:effectLst/>
        </c:spPr>
        <c:marker>
          <c:symbol val="none"/>
        </c:marker>
      </c:pivotFmt>
      <c:pivotFmt>
        <c:idx val="70"/>
        <c:spPr>
          <a:solidFill>
            <a:schemeClr val="accent1"/>
          </a:solidFill>
          <a:ln>
            <a:noFill/>
          </a:ln>
          <a:effectLst/>
        </c:spPr>
        <c:marker>
          <c:symbol val="none"/>
        </c:marker>
      </c:pivotFmt>
      <c:pivotFmt>
        <c:idx val="71"/>
        <c:spPr>
          <a:solidFill>
            <a:schemeClr val="accent1"/>
          </a:solidFill>
          <a:ln>
            <a:noFill/>
          </a:ln>
          <a:effectLst/>
        </c:spPr>
        <c:marker>
          <c:symbol val="none"/>
        </c:marker>
      </c:pivotFmt>
      <c:pivotFmt>
        <c:idx val="72"/>
        <c:spPr>
          <a:solidFill>
            <a:schemeClr val="accent1"/>
          </a:solidFill>
          <a:ln>
            <a:noFill/>
          </a:ln>
          <a:effectLst/>
        </c:spPr>
        <c:marker>
          <c:symbol val="none"/>
        </c:marker>
      </c:pivotFmt>
      <c:pivotFmt>
        <c:idx val="73"/>
        <c:spPr>
          <a:solidFill>
            <a:schemeClr val="accent1"/>
          </a:solidFill>
          <a:ln>
            <a:noFill/>
          </a:ln>
          <a:effectLst/>
        </c:spPr>
        <c:marker>
          <c:symbol val="none"/>
        </c:marker>
      </c:pivotFmt>
      <c:pivotFmt>
        <c:idx val="74"/>
        <c:spPr>
          <a:solidFill>
            <a:schemeClr val="accent1"/>
          </a:solidFill>
          <a:ln>
            <a:noFill/>
          </a:ln>
          <a:effectLst/>
        </c:spPr>
        <c:marker>
          <c:symbol val="none"/>
        </c:marker>
      </c:pivotFmt>
      <c:pivotFmt>
        <c:idx val="75"/>
        <c:spPr>
          <a:solidFill>
            <a:schemeClr val="accent1"/>
          </a:solidFill>
          <a:ln>
            <a:noFill/>
          </a:ln>
          <a:effectLst/>
        </c:spPr>
        <c:marker>
          <c:symbol val="none"/>
        </c:marker>
      </c:pivotFmt>
      <c:pivotFmt>
        <c:idx val="76"/>
        <c:spPr>
          <a:solidFill>
            <a:schemeClr val="accent1"/>
          </a:solidFill>
          <a:ln>
            <a:noFill/>
          </a:ln>
          <a:effectLst/>
        </c:spPr>
        <c:marker>
          <c:symbol val="none"/>
        </c:marker>
      </c:pivotFmt>
      <c:pivotFmt>
        <c:idx val="77"/>
        <c:spPr>
          <a:solidFill>
            <a:schemeClr val="accent1"/>
          </a:solidFill>
          <a:ln>
            <a:noFill/>
          </a:ln>
          <a:effectLst/>
        </c:spPr>
        <c:marker>
          <c:symbol val="none"/>
        </c:marker>
      </c:pivotFmt>
      <c:pivotFmt>
        <c:idx val="78"/>
        <c:spPr>
          <a:solidFill>
            <a:schemeClr val="accent1"/>
          </a:solidFill>
          <a:ln>
            <a:noFill/>
          </a:ln>
          <a:effectLst/>
        </c:spPr>
        <c:marker>
          <c:symbol val="none"/>
        </c:marker>
      </c:pivotFmt>
      <c:pivotFmt>
        <c:idx val="79"/>
        <c:spPr>
          <a:solidFill>
            <a:schemeClr val="accent1"/>
          </a:solidFill>
          <a:ln>
            <a:noFill/>
          </a:ln>
          <a:effectLst/>
        </c:spPr>
        <c:marker>
          <c:symbol val="none"/>
        </c:marker>
      </c:pivotFmt>
      <c:pivotFmt>
        <c:idx val="80"/>
        <c:spPr>
          <a:solidFill>
            <a:schemeClr val="accent1"/>
          </a:solidFill>
          <a:ln>
            <a:noFill/>
          </a:ln>
          <a:effectLst/>
        </c:spPr>
        <c:marker>
          <c:symbol val="none"/>
        </c:marker>
      </c:pivotFmt>
      <c:pivotFmt>
        <c:idx val="81"/>
        <c:spPr>
          <a:solidFill>
            <a:schemeClr val="accent1"/>
          </a:solidFill>
          <a:ln>
            <a:noFill/>
          </a:ln>
          <a:effectLst/>
        </c:spPr>
        <c:marker>
          <c:symbol val="none"/>
        </c:marker>
      </c:pivotFmt>
      <c:pivotFmt>
        <c:idx val="82"/>
        <c:spPr>
          <a:solidFill>
            <a:schemeClr val="accent1"/>
          </a:solidFill>
          <a:ln>
            <a:noFill/>
          </a:ln>
          <a:effectLst/>
        </c:spPr>
        <c:marker>
          <c:symbol val="none"/>
        </c:marker>
      </c:pivotFmt>
      <c:pivotFmt>
        <c:idx val="83"/>
        <c:spPr>
          <a:solidFill>
            <a:schemeClr val="accent1"/>
          </a:solidFill>
          <a:ln>
            <a:noFill/>
          </a:ln>
          <a:effectLst/>
        </c:spPr>
        <c:marker>
          <c:symbol val="none"/>
        </c:marker>
      </c:pivotFmt>
      <c:pivotFmt>
        <c:idx val="84"/>
        <c:spPr>
          <a:solidFill>
            <a:schemeClr val="accent1"/>
          </a:solidFill>
          <a:ln>
            <a:noFill/>
          </a:ln>
          <a:effectLst/>
        </c:spPr>
        <c:marker>
          <c:symbol val="none"/>
        </c:marker>
      </c:pivotFmt>
      <c:pivotFmt>
        <c:idx val="85"/>
        <c:spPr>
          <a:solidFill>
            <a:schemeClr val="accent1"/>
          </a:solidFill>
          <a:ln>
            <a:noFill/>
          </a:ln>
          <a:effectLst/>
        </c:spPr>
        <c:marker>
          <c:symbol val="none"/>
        </c:marker>
      </c:pivotFmt>
      <c:pivotFmt>
        <c:idx val="86"/>
        <c:spPr>
          <a:solidFill>
            <a:schemeClr val="accent1"/>
          </a:solidFill>
          <a:ln>
            <a:noFill/>
          </a:ln>
          <a:effectLst/>
        </c:spPr>
        <c:marker>
          <c:symbol val="none"/>
        </c:marker>
      </c:pivotFmt>
      <c:pivotFmt>
        <c:idx val="87"/>
        <c:spPr>
          <a:solidFill>
            <a:schemeClr val="accent1"/>
          </a:solidFill>
          <a:ln>
            <a:noFill/>
          </a:ln>
          <a:effectLst/>
        </c:spPr>
        <c:marker>
          <c:symbol val="none"/>
        </c:marker>
      </c:pivotFmt>
      <c:pivotFmt>
        <c:idx val="88"/>
        <c:spPr>
          <a:solidFill>
            <a:schemeClr val="accent1"/>
          </a:solidFill>
          <a:ln>
            <a:noFill/>
          </a:ln>
          <a:effectLst/>
        </c:spPr>
        <c:marker>
          <c:symbol val="none"/>
        </c:marker>
      </c:pivotFmt>
      <c:pivotFmt>
        <c:idx val="89"/>
        <c:spPr>
          <a:solidFill>
            <a:schemeClr val="accent1"/>
          </a:solidFill>
          <a:ln>
            <a:noFill/>
          </a:ln>
          <a:effectLst/>
        </c:spPr>
        <c:marker>
          <c:symbol val="none"/>
        </c:marker>
      </c:pivotFmt>
      <c:pivotFmt>
        <c:idx val="90"/>
        <c:spPr>
          <a:solidFill>
            <a:schemeClr val="accent1"/>
          </a:solidFill>
          <a:ln>
            <a:noFill/>
          </a:ln>
          <a:effectLst/>
        </c:spPr>
        <c:marker>
          <c:symbol val="none"/>
        </c:marker>
      </c:pivotFmt>
      <c:pivotFmt>
        <c:idx val="91"/>
        <c:spPr>
          <a:solidFill>
            <a:schemeClr val="accent1"/>
          </a:solidFill>
          <a:ln>
            <a:noFill/>
          </a:ln>
          <a:effectLst/>
        </c:spPr>
        <c:marker>
          <c:symbol val="none"/>
        </c:marker>
      </c:pivotFmt>
      <c:pivotFmt>
        <c:idx val="92"/>
        <c:spPr>
          <a:solidFill>
            <a:schemeClr val="accent1"/>
          </a:solidFill>
          <a:ln>
            <a:noFill/>
          </a:ln>
          <a:effectLst/>
        </c:spPr>
        <c:marker>
          <c:symbol val="none"/>
        </c:marker>
      </c:pivotFmt>
      <c:pivotFmt>
        <c:idx val="93"/>
        <c:spPr>
          <a:solidFill>
            <a:schemeClr val="accent1"/>
          </a:solidFill>
          <a:ln>
            <a:noFill/>
          </a:ln>
          <a:effectLst/>
        </c:spPr>
        <c:marker>
          <c:symbol val="none"/>
        </c:marker>
      </c:pivotFmt>
      <c:pivotFmt>
        <c:idx val="94"/>
        <c:spPr>
          <a:solidFill>
            <a:schemeClr val="accent1"/>
          </a:solidFill>
          <a:ln>
            <a:noFill/>
          </a:ln>
          <a:effectLst/>
        </c:spPr>
        <c:marker>
          <c:symbol val="none"/>
        </c:marker>
      </c:pivotFmt>
      <c:pivotFmt>
        <c:idx val="95"/>
        <c:spPr>
          <a:solidFill>
            <a:schemeClr val="accent1"/>
          </a:solidFill>
          <a:ln>
            <a:noFill/>
          </a:ln>
          <a:effectLst/>
        </c:spPr>
        <c:marker>
          <c:symbol val="none"/>
        </c:marker>
      </c:pivotFmt>
      <c:pivotFmt>
        <c:idx val="96"/>
        <c:spPr>
          <a:solidFill>
            <a:schemeClr val="accent1"/>
          </a:solidFill>
          <a:ln>
            <a:noFill/>
          </a:ln>
          <a:effectLst/>
        </c:spPr>
        <c:marker>
          <c:symbol val="none"/>
        </c:marker>
      </c:pivotFmt>
      <c:pivotFmt>
        <c:idx val="97"/>
        <c:spPr>
          <a:solidFill>
            <a:schemeClr val="accent1"/>
          </a:solidFill>
          <a:ln>
            <a:noFill/>
          </a:ln>
          <a:effectLst/>
        </c:spPr>
        <c:marker>
          <c:symbol val="none"/>
        </c:marker>
      </c:pivotFmt>
      <c:pivotFmt>
        <c:idx val="98"/>
        <c:spPr>
          <a:solidFill>
            <a:schemeClr val="accent1"/>
          </a:solidFill>
          <a:ln>
            <a:noFill/>
          </a:ln>
          <a:effectLst/>
        </c:spPr>
        <c:marker>
          <c:symbol val="none"/>
        </c:marker>
      </c:pivotFmt>
      <c:pivotFmt>
        <c:idx val="99"/>
        <c:spPr>
          <a:solidFill>
            <a:schemeClr val="accent1"/>
          </a:solidFill>
          <a:ln>
            <a:noFill/>
          </a:ln>
          <a:effectLst/>
        </c:spPr>
        <c:marker>
          <c:symbol val="none"/>
        </c:marker>
      </c:pivotFmt>
      <c:pivotFmt>
        <c:idx val="100"/>
        <c:spPr>
          <a:solidFill>
            <a:schemeClr val="accent1"/>
          </a:solidFill>
          <a:ln>
            <a:noFill/>
          </a:ln>
          <a:effectLst/>
        </c:spPr>
        <c:marker>
          <c:symbol val="none"/>
        </c:marker>
      </c:pivotFmt>
      <c:pivotFmt>
        <c:idx val="101"/>
        <c:spPr>
          <a:solidFill>
            <a:schemeClr val="accent1"/>
          </a:solidFill>
          <a:ln>
            <a:noFill/>
          </a:ln>
          <a:effectLst/>
        </c:spPr>
        <c:marker>
          <c:symbol val="none"/>
        </c:marker>
      </c:pivotFmt>
      <c:pivotFmt>
        <c:idx val="102"/>
        <c:spPr>
          <a:solidFill>
            <a:schemeClr val="accent1"/>
          </a:solidFill>
          <a:ln>
            <a:noFill/>
          </a:ln>
          <a:effectLst/>
        </c:spPr>
        <c:marker>
          <c:symbol val="none"/>
        </c:marker>
      </c:pivotFmt>
    </c:pivotFmts>
    <c:plotArea>
      <c:layout>
        <c:manualLayout>
          <c:layoutTarget val="inner"/>
          <c:xMode val="edge"/>
          <c:yMode val="edge"/>
          <c:x val="3.9831251460059641E-2"/>
          <c:y val="0.18460436937153946"/>
          <c:w val="0.87655752978521662"/>
          <c:h val="0.75421703659527251"/>
        </c:manualLayout>
      </c:layout>
      <c:barChart>
        <c:barDir val="col"/>
        <c:grouping val="stacked"/>
        <c:varyColors val="0"/>
        <c:ser>
          <c:idx val="0"/>
          <c:order val="0"/>
          <c:tx>
            <c:strRef>
              <c:f>Sheet2!$B$3:$B$4</c:f>
              <c:strCache>
                <c:ptCount val="1"/>
                <c:pt idx="0">
                  <c:v>凌冠军</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Sheet2!$A$5:$A$13</c:f>
              <c:strCache>
                <c:ptCount val="8"/>
                <c:pt idx="0">
                  <c:v>wk45</c:v>
                </c:pt>
                <c:pt idx="1">
                  <c:v>wk46</c:v>
                </c:pt>
                <c:pt idx="2">
                  <c:v>wk47</c:v>
                </c:pt>
                <c:pt idx="3">
                  <c:v>wk48</c:v>
                </c:pt>
                <c:pt idx="4">
                  <c:v>wk49</c:v>
                </c:pt>
                <c:pt idx="5">
                  <c:v>wk50</c:v>
                </c:pt>
                <c:pt idx="6">
                  <c:v>wk51</c:v>
                </c:pt>
                <c:pt idx="7">
                  <c:v>wk52</c:v>
                </c:pt>
              </c:strCache>
            </c:strRef>
          </c:cat>
          <c:val>
            <c:numRef>
              <c:f>Sheet2!$B$5:$B$13</c:f>
              <c:numCache>
                <c:formatCode>General</c:formatCode>
                <c:ptCount val="8"/>
                <c:pt idx="3">
                  <c:v>50</c:v>
                </c:pt>
                <c:pt idx="6">
                  <c:v>75</c:v>
                </c:pt>
              </c:numCache>
            </c:numRef>
          </c:val>
        </c:ser>
        <c:ser>
          <c:idx val="1"/>
          <c:order val="1"/>
          <c:tx>
            <c:strRef>
              <c:f>Sheet2!$C$3:$C$4</c:f>
              <c:strCache>
                <c:ptCount val="1"/>
                <c:pt idx="0">
                  <c:v>刘 辉</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Sheet2!$A$5:$A$13</c:f>
              <c:strCache>
                <c:ptCount val="8"/>
                <c:pt idx="0">
                  <c:v>wk45</c:v>
                </c:pt>
                <c:pt idx="1">
                  <c:v>wk46</c:v>
                </c:pt>
                <c:pt idx="2">
                  <c:v>wk47</c:v>
                </c:pt>
                <c:pt idx="3">
                  <c:v>wk48</c:v>
                </c:pt>
                <c:pt idx="4">
                  <c:v>wk49</c:v>
                </c:pt>
                <c:pt idx="5">
                  <c:v>wk50</c:v>
                </c:pt>
                <c:pt idx="6">
                  <c:v>wk51</c:v>
                </c:pt>
                <c:pt idx="7">
                  <c:v>wk52</c:v>
                </c:pt>
              </c:strCache>
            </c:strRef>
          </c:cat>
          <c:val>
            <c:numRef>
              <c:f>Sheet2!$C$5:$C$13</c:f>
              <c:numCache>
                <c:formatCode>General</c:formatCode>
                <c:ptCount val="8"/>
                <c:pt idx="0">
                  <c:v>25</c:v>
                </c:pt>
                <c:pt idx="3">
                  <c:v>75</c:v>
                </c:pt>
                <c:pt idx="5">
                  <c:v>125</c:v>
                </c:pt>
                <c:pt idx="6">
                  <c:v>200</c:v>
                </c:pt>
                <c:pt idx="7">
                  <c:v>175</c:v>
                </c:pt>
              </c:numCache>
            </c:numRef>
          </c:val>
        </c:ser>
        <c:ser>
          <c:idx val="2"/>
          <c:order val="2"/>
          <c:tx>
            <c:strRef>
              <c:f>Sheet2!$D$3:$D$4</c:f>
              <c:strCache>
                <c:ptCount val="1"/>
                <c:pt idx="0">
                  <c:v>唐翠英</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Sheet2!$A$5:$A$13</c:f>
              <c:strCache>
                <c:ptCount val="8"/>
                <c:pt idx="0">
                  <c:v>wk45</c:v>
                </c:pt>
                <c:pt idx="1">
                  <c:v>wk46</c:v>
                </c:pt>
                <c:pt idx="2">
                  <c:v>wk47</c:v>
                </c:pt>
                <c:pt idx="3">
                  <c:v>wk48</c:v>
                </c:pt>
                <c:pt idx="4">
                  <c:v>wk49</c:v>
                </c:pt>
                <c:pt idx="5">
                  <c:v>wk50</c:v>
                </c:pt>
                <c:pt idx="6">
                  <c:v>wk51</c:v>
                </c:pt>
                <c:pt idx="7">
                  <c:v>wk52</c:v>
                </c:pt>
              </c:strCache>
            </c:strRef>
          </c:cat>
          <c:val>
            <c:numRef>
              <c:f>Sheet2!$D$5:$D$13</c:f>
              <c:numCache>
                <c:formatCode>General</c:formatCode>
                <c:ptCount val="8"/>
                <c:pt idx="1">
                  <c:v>50</c:v>
                </c:pt>
                <c:pt idx="4">
                  <c:v>25</c:v>
                </c:pt>
                <c:pt idx="6">
                  <c:v>50</c:v>
                </c:pt>
              </c:numCache>
            </c:numRef>
          </c:val>
        </c:ser>
        <c:ser>
          <c:idx val="3"/>
          <c:order val="3"/>
          <c:tx>
            <c:strRef>
              <c:f>Sheet2!$E$3:$E$4</c:f>
              <c:strCache>
                <c:ptCount val="1"/>
                <c:pt idx="0">
                  <c:v>曾 琴</c:v>
                </c:pt>
              </c:strCache>
            </c:strRef>
          </c:tx>
          <c:spPr>
            <a:solidFill>
              <a:schemeClr val="tx2">
                <a:lumMod val="60000"/>
                <a:lumOff val="40000"/>
              </a:schemeClr>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Sheet2!$A$5:$A$13</c:f>
              <c:strCache>
                <c:ptCount val="8"/>
                <c:pt idx="0">
                  <c:v>wk45</c:v>
                </c:pt>
                <c:pt idx="1">
                  <c:v>wk46</c:v>
                </c:pt>
                <c:pt idx="2">
                  <c:v>wk47</c:v>
                </c:pt>
                <c:pt idx="3">
                  <c:v>wk48</c:v>
                </c:pt>
                <c:pt idx="4">
                  <c:v>wk49</c:v>
                </c:pt>
                <c:pt idx="5">
                  <c:v>wk50</c:v>
                </c:pt>
                <c:pt idx="6">
                  <c:v>wk51</c:v>
                </c:pt>
                <c:pt idx="7">
                  <c:v>wk52</c:v>
                </c:pt>
              </c:strCache>
            </c:strRef>
          </c:cat>
          <c:val>
            <c:numRef>
              <c:f>Sheet2!$E$5:$E$13</c:f>
              <c:numCache>
                <c:formatCode>General</c:formatCode>
                <c:ptCount val="8"/>
                <c:pt idx="0">
                  <c:v>98</c:v>
                </c:pt>
                <c:pt idx="1">
                  <c:v>125</c:v>
                </c:pt>
                <c:pt idx="5">
                  <c:v>100</c:v>
                </c:pt>
                <c:pt idx="6">
                  <c:v>25</c:v>
                </c:pt>
              </c:numCache>
            </c:numRef>
          </c:val>
        </c:ser>
        <c:ser>
          <c:idx val="4"/>
          <c:order val="4"/>
          <c:tx>
            <c:strRef>
              <c:f>Sheet2!$F$3:$F$4</c:f>
              <c:strCache>
                <c:ptCount val="1"/>
                <c:pt idx="0">
                  <c:v>李香玲</c:v>
                </c:pt>
              </c:strCache>
            </c:strRef>
          </c:tx>
          <c:spPr>
            <a:solidFill>
              <a:schemeClr val="accent3">
                <a:lumMod val="75000"/>
              </a:schemeClr>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Sheet2!$A$5:$A$13</c:f>
              <c:strCache>
                <c:ptCount val="8"/>
                <c:pt idx="0">
                  <c:v>wk45</c:v>
                </c:pt>
                <c:pt idx="1">
                  <c:v>wk46</c:v>
                </c:pt>
                <c:pt idx="2">
                  <c:v>wk47</c:v>
                </c:pt>
                <c:pt idx="3">
                  <c:v>wk48</c:v>
                </c:pt>
                <c:pt idx="4">
                  <c:v>wk49</c:v>
                </c:pt>
                <c:pt idx="5">
                  <c:v>wk50</c:v>
                </c:pt>
                <c:pt idx="6">
                  <c:v>wk51</c:v>
                </c:pt>
                <c:pt idx="7">
                  <c:v>wk52</c:v>
                </c:pt>
              </c:strCache>
            </c:strRef>
          </c:cat>
          <c:val>
            <c:numRef>
              <c:f>Sheet2!$F$5:$F$13</c:f>
              <c:numCache>
                <c:formatCode>General</c:formatCode>
                <c:ptCount val="8"/>
                <c:pt idx="1">
                  <c:v>150</c:v>
                </c:pt>
                <c:pt idx="4">
                  <c:v>100</c:v>
                </c:pt>
                <c:pt idx="7">
                  <c:v>25</c:v>
                </c:pt>
              </c:numCache>
            </c:numRef>
          </c:val>
        </c:ser>
        <c:ser>
          <c:idx val="5"/>
          <c:order val="5"/>
          <c:tx>
            <c:strRef>
              <c:f>Sheet2!$G$3:$G$4</c:f>
              <c:strCache>
                <c:ptCount val="1"/>
                <c:pt idx="0">
                  <c:v>瞿卫先</c:v>
                </c:pt>
              </c:strCache>
            </c:strRef>
          </c:tx>
          <c:spPr>
            <a:solidFill>
              <a:schemeClr val="bg2">
                <a:lumMod val="75000"/>
              </a:schemeClr>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Sheet2!$A$5:$A$13</c:f>
              <c:strCache>
                <c:ptCount val="8"/>
                <c:pt idx="0">
                  <c:v>wk45</c:v>
                </c:pt>
                <c:pt idx="1">
                  <c:v>wk46</c:v>
                </c:pt>
                <c:pt idx="2">
                  <c:v>wk47</c:v>
                </c:pt>
                <c:pt idx="3">
                  <c:v>wk48</c:v>
                </c:pt>
                <c:pt idx="4">
                  <c:v>wk49</c:v>
                </c:pt>
                <c:pt idx="5">
                  <c:v>wk50</c:v>
                </c:pt>
                <c:pt idx="6">
                  <c:v>wk51</c:v>
                </c:pt>
                <c:pt idx="7">
                  <c:v>wk52</c:v>
                </c:pt>
              </c:strCache>
            </c:strRef>
          </c:cat>
          <c:val>
            <c:numRef>
              <c:f>Sheet2!$G$5:$G$13</c:f>
              <c:numCache>
                <c:formatCode>General</c:formatCode>
                <c:ptCount val="8"/>
                <c:pt idx="2">
                  <c:v>50</c:v>
                </c:pt>
                <c:pt idx="3">
                  <c:v>300</c:v>
                </c:pt>
                <c:pt idx="5">
                  <c:v>100</c:v>
                </c:pt>
              </c:numCache>
            </c:numRef>
          </c:val>
        </c:ser>
        <c:ser>
          <c:idx val="6"/>
          <c:order val="6"/>
          <c:tx>
            <c:strRef>
              <c:f>Sheet2!$H$3:$H$4</c:f>
              <c:strCache>
                <c:ptCount val="1"/>
                <c:pt idx="0">
                  <c:v>石明英</c:v>
                </c:pt>
              </c:strCache>
            </c:strRef>
          </c:tx>
          <c:spPr>
            <a:solidFill>
              <a:schemeClr val="accent5">
                <a:lumMod val="40000"/>
                <a:lumOff val="60000"/>
              </a:schemeClr>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Sheet2!$A$5:$A$13</c:f>
              <c:strCache>
                <c:ptCount val="8"/>
                <c:pt idx="0">
                  <c:v>wk45</c:v>
                </c:pt>
                <c:pt idx="1">
                  <c:v>wk46</c:v>
                </c:pt>
                <c:pt idx="2">
                  <c:v>wk47</c:v>
                </c:pt>
                <c:pt idx="3">
                  <c:v>wk48</c:v>
                </c:pt>
                <c:pt idx="4">
                  <c:v>wk49</c:v>
                </c:pt>
                <c:pt idx="5">
                  <c:v>wk50</c:v>
                </c:pt>
                <c:pt idx="6">
                  <c:v>wk51</c:v>
                </c:pt>
                <c:pt idx="7">
                  <c:v>wk52</c:v>
                </c:pt>
              </c:strCache>
            </c:strRef>
          </c:cat>
          <c:val>
            <c:numRef>
              <c:f>Sheet2!$H$5:$H$13</c:f>
              <c:numCache>
                <c:formatCode>General</c:formatCode>
                <c:ptCount val="8"/>
                <c:pt idx="4">
                  <c:v>50</c:v>
                </c:pt>
              </c:numCache>
            </c:numRef>
          </c:val>
        </c:ser>
        <c:dLbls>
          <c:dLblPos val="ctr"/>
          <c:showLegendKey val="0"/>
          <c:showVal val="1"/>
          <c:showCatName val="0"/>
          <c:showSerName val="0"/>
          <c:showPercent val="0"/>
          <c:showBubbleSize val="0"/>
        </c:dLbls>
        <c:gapWidth val="150"/>
        <c:overlap val="100"/>
        <c:axId val="606101072"/>
        <c:axId val="606108688"/>
      </c:barChart>
      <c:catAx>
        <c:axId val="60610107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06108688"/>
        <c:crosses val="autoZero"/>
        <c:auto val="1"/>
        <c:lblAlgn val="ctr"/>
        <c:lblOffset val="100"/>
        <c:noMultiLvlLbl val="0"/>
      </c:catAx>
      <c:valAx>
        <c:axId val="6061086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06101072"/>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drawing1.xml><?xml version="1.0" encoding="utf-8"?>
<c:userShapes xmlns:c="http://schemas.openxmlformats.org/drawingml/2006/chart">
  <cdr:relSizeAnchor xmlns:cdr="http://schemas.openxmlformats.org/drawingml/2006/chartDrawing">
    <cdr:from>
      <cdr:x>0.2911</cdr:x>
      <cdr:y>0.02428</cdr:y>
    </cdr:from>
    <cdr:to>
      <cdr:x>0.63141</cdr:x>
      <cdr:y>0.11921</cdr:y>
    </cdr:to>
    <cdr:sp macro="" textlink="">
      <cdr:nvSpPr>
        <cdr:cNvPr id="2" name="TextBox 1"/>
        <cdr:cNvSpPr txBox="1"/>
      </cdr:nvSpPr>
      <cdr:spPr>
        <a:xfrm xmlns:a="http://schemas.openxmlformats.org/drawingml/2006/main">
          <a:off x="2647950" y="104776"/>
          <a:ext cx="3095625" cy="40957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400"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A</a:t>
          </a:r>
          <a:r>
            <a:rPr lang="en-US" sz="2400" baseline="0"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 Shift </a:t>
          </a:r>
          <a:r>
            <a:rPr lang="zh-CN" altLang="en-US" sz="2400"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人</a:t>
          </a:r>
          <a:r>
            <a:rPr lang="zh-CN" altLang="en-US" sz="2400" dirty="0" smtClean="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为</a:t>
          </a:r>
          <a:r>
            <a:rPr lang="zh-CN" altLang="en-US" sz="2400" baseline="0" dirty="0" smtClean="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报</a:t>
          </a:r>
          <a:r>
            <a:rPr lang="zh-CN" altLang="en-US" sz="2400" baseline="0"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废统计</a:t>
          </a:r>
          <a:endParaRPr lang="en-US" sz="2400"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D6ED9F-C4B1-4F70-8DF0-9A9F51587FCD}" type="datetimeFigureOut">
              <a:rPr lang="en-US" smtClean="0"/>
              <a:t>2/23/2016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C8816F-4CA0-493F-922C-5DCCC4A29E12}" type="slidenum">
              <a:rPr lang="en-US" smtClean="0"/>
              <a:t>‹#›</a:t>
            </a:fld>
            <a:endParaRPr lang="en-US"/>
          </a:p>
        </p:txBody>
      </p:sp>
    </p:spTree>
    <p:extLst>
      <p:ext uri="{BB962C8B-B14F-4D97-AF65-F5344CB8AC3E}">
        <p14:creationId xmlns:p14="http://schemas.microsoft.com/office/powerpoint/2010/main" val="41289094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BFDB2-26F1-437E-B7BF-A4BF6D0B2FF3}" type="datetimeFigureOut">
              <a:rPr lang="en-US" smtClean="0"/>
              <a:t>2/23/2016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E94D41-081D-4CE1-81FF-E9443B622B6E}" type="slidenum">
              <a:rPr lang="en-US" smtClean="0"/>
              <a:t>‹#›</a:t>
            </a:fld>
            <a:endParaRPr lang="en-US" dirty="0"/>
          </a:p>
        </p:txBody>
      </p:sp>
    </p:spTree>
    <p:extLst>
      <p:ext uri="{BB962C8B-B14F-4D97-AF65-F5344CB8AC3E}">
        <p14:creationId xmlns:p14="http://schemas.microsoft.com/office/powerpoint/2010/main" val="1768726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    大家好，我是来自生产部的李豪，很荣幸为大家介绍我们小组的改善活动。这次演讲的主题是“</a:t>
            </a:r>
            <a:r>
              <a:rPr lang="en-US" altLang="zh-CN" dirty="0" smtClean="0"/>
              <a:t>Test</a:t>
            </a:r>
            <a:r>
              <a:rPr lang="zh-CN" altLang="en-US" dirty="0" smtClean="0"/>
              <a:t>工序的系统化管理”。</a:t>
            </a:r>
            <a:endParaRPr lang="en-US" altLang="zh-CN" dirty="0" smtClean="0"/>
          </a:p>
          <a:p>
            <a:r>
              <a:rPr lang="en-US" altLang="zh-CN" baseline="0" dirty="0" smtClean="0"/>
              <a:t>    </a:t>
            </a:r>
            <a:r>
              <a:rPr lang="zh-CN" altLang="en-US" baseline="0" dirty="0" smtClean="0"/>
              <a:t>现在我们已经进入了</a:t>
            </a:r>
            <a:r>
              <a:rPr lang="zh-CN" altLang="en-US" baseline="0" dirty="0" smtClean="0"/>
              <a:t>“大数据时代”，从预测大型病毒的传播，到分析你的购物行为，大数据革命已经影响到我们环境中的方方面面。</a:t>
            </a:r>
            <a:endParaRPr lang="en-US" altLang="zh-CN" baseline="0" dirty="0" smtClean="0"/>
          </a:p>
          <a:p>
            <a:r>
              <a:rPr lang="en-US" altLang="zh-CN" baseline="0" dirty="0" smtClean="0"/>
              <a:t>    </a:t>
            </a:r>
            <a:r>
              <a:rPr lang="zh-CN" altLang="en-US" baseline="0" dirty="0" smtClean="0"/>
              <a:t>我们公司在用数据量化生产现场的方面做的是比较全面的。每一盒物料的每一个动作，每一个测试结果都被转化成了可量化的数据。</a:t>
            </a:r>
            <a:endParaRPr lang="en-US" altLang="zh-CN" baseline="0" dirty="0" smtClean="0"/>
          </a:p>
          <a:p>
            <a:r>
              <a:rPr lang="en-US" altLang="zh-CN" baseline="0" dirty="0" smtClean="0"/>
              <a:t>    </a:t>
            </a:r>
            <a:r>
              <a:rPr lang="zh-CN" altLang="en-US" baseline="0" dirty="0" smtClean="0"/>
              <a:t>每天都有上亿的数据量产生，对这些数据的分析让可以围绕碟片的方方面面进行监控，改进。</a:t>
            </a:r>
            <a:endParaRPr lang="en-US" altLang="zh-CN" baseline="0" dirty="0" smtClean="0"/>
          </a:p>
          <a:p>
            <a:endParaRPr lang="en-US" altLang="zh-CN" baseline="0" dirty="0" smtClean="0"/>
          </a:p>
          <a:p>
            <a:endParaRPr lang="en-US" altLang="zh-CN" dirty="0" smtClean="0"/>
          </a:p>
          <a:p>
            <a:endParaRPr lang="en-US" altLang="zh-CN" dirty="0" smtClean="0"/>
          </a:p>
          <a:p>
            <a:endParaRPr lang="en-US" altLang="zh-CN" dirty="0" smtClean="0"/>
          </a:p>
          <a:p>
            <a:r>
              <a:rPr lang="zh-CN" altLang="en-US" dirty="0" smtClean="0"/>
              <a:t>原因 目的 </a:t>
            </a:r>
            <a:r>
              <a:rPr lang="zh-CN" altLang="en-US" baseline="0" dirty="0" smtClean="0"/>
              <a:t> </a:t>
            </a:r>
            <a:endParaRPr lang="en-US" altLang="zh-CN" baseline="0" dirty="0" smtClean="0"/>
          </a:p>
          <a:p>
            <a:r>
              <a:rPr lang="zh-CN" altLang="en-US" baseline="0" dirty="0" smtClean="0"/>
              <a:t>与人为比较 滞后</a:t>
            </a:r>
            <a:endParaRPr lang="en-US" altLang="zh-CN" baseline="0" dirty="0" smtClean="0"/>
          </a:p>
          <a:p>
            <a:r>
              <a:rPr lang="zh-CN" altLang="en-US" baseline="0" dirty="0" smtClean="0"/>
              <a:t>现状  </a:t>
            </a:r>
            <a:endParaRPr lang="en-US" altLang="zh-CN" baseline="0" dirty="0" smtClean="0"/>
          </a:p>
          <a:p>
            <a:r>
              <a:rPr lang="zh-CN" altLang="en-US" baseline="0" dirty="0" smtClean="0"/>
              <a:t>目的：实时监控，及时反馈</a:t>
            </a:r>
            <a:endParaRPr lang="en-US" altLang="zh-CN" baseline="0" dirty="0" smtClean="0"/>
          </a:p>
          <a:p>
            <a:r>
              <a:rPr lang="zh-CN" altLang="en-US" dirty="0" smtClean="0"/>
              <a:t>是什么东西</a:t>
            </a:r>
            <a:endParaRPr lang="en-US" altLang="zh-CN" dirty="0" smtClean="0"/>
          </a:p>
        </p:txBody>
      </p:sp>
      <p:sp>
        <p:nvSpPr>
          <p:cNvPr id="4" name="Slide Number Placeholder 3"/>
          <p:cNvSpPr>
            <a:spLocks noGrp="1"/>
          </p:cNvSpPr>
          <p:nvPr>
            <p:ph type="sldNum" sz="quarter" idx="10"/>
          </p:nvPr>
        </p:nvSpPr>
        <p:spPr/>
        <p:txBody>
          <a:bodyPr/>
          <a:lstStyle/>
          <a:p>
            <a:fld id="{E0E94D41-081D-4CE1-81FF-E9443B622B6E}" type="slidenum">
              <a:rPr lang="en-US" smtClean="0"/>
              <a:t>1</a:t>
            </a:fld>
            <a:endParaRPr lang="en-US" dirty="0"/>
          </a:p>
        </p:txBody>
      </p:sp>
    </p:spTree>
    <p:extLst>
      <p:ext uri="{BB962C8B-B14F-4D97-AF65-F5344CB8AC3E}">
        <p14:creationId xmlns:p14="http://schemas.microsoft.com/office/powerpoint/2010/main" val="4052125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数据库查询软件可以将数据取出来汇总，但是它仅限于此。虽然你可以从数据库中取出原始的数据，但是这些原始信息对我们往往没什么用，因为从这里根本看不出有什么规律，对我们的监管并没有什么作用。</a:t>
            </a:r>
            <a:endParaRPr lang="en-US" altLang="zh-CN" dirty="0" smtClean="0"/>
          </a:p>
          <a:p>
            <a:endParaRPr lang="en-US" dirty="0" smtClean="0"/>
          </a:p>
          <a:p>
            <a:r>
              <a:rPr lang="en-US" altLang="zh-CN" dirty="0" smtClean="0"/>
              <a:t>SAS</a:t>
            </a:r>
            <a:r>
              <a:rPr lang="zh-CN" altLang="en-US" dirty="0" smtClean="0"/>
              <a:t>可以更进一步。它可以对数据进行加工处理，从这些零散的数据中统计出我们所关注的点。</a:t>
            </a:r>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11</a:t>
            </a:fld>
            <a:endParaRPr lang="en-US" dirty="0"/>
          </a:p>
        </p:txBody>
      </p:sp>
    </p:spTree>
    <p:extLst>
      <p:ext uri="{BB962C8B-B14F-4D97-AF65-F5344CB8AC3E}">
        <p14:creationId xmlns:p14="http://schemas.microsoft.com/office/powerpoint/2010/main" val="1452833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报</a:t>
            </a:r>
            <a:r>
              <a:rPr lang="zh-CN" altLang="en-US" dirty="0" smtClean="0"/>
              <a:t>废物料一直是我们关注的问题，持续关注报废的情况有利于对报废进行把控。通过对每种报废代码的分类，我们可以了解到每种报废代码的分布情况</a:t>
            </a:r>
            <a:r>
              <a:rPr lang="zh-CN" altLang="en-US" dirty="0" smtClean="0"/>
              <a:t>。</a:t>
            </a:r>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12</a:t>
            </a:fld>
            <a:endParaRPr lang="en-US" dirty="0"/>
          </a:p>
        </p:txBody>
      </p:sp>
    </p:spTree>
    <p:extLst>
      <p:ext uri="{BB962C8B-B14F-4D97-AF65-F5344CB8AC3E}">
        <p14:creationId xmlns:p14="http://schemas.microsoft.com/office/powerpoint/2010/main" val="3923580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此外，还可以统计每个班次的报废情况。</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这些都是我们生产部希望关注的东西，但是经常需要人工去做，带来了很多不便。以前需要人为地将每次报废的数据，报废的人员，数量都填写到一张</a:t>
            </a:r>
            <a:r>
              <a:rPr lang="en-US" altLang="zh-CN" dirty="0" smtClean="0"/>
              <a:t>excel</a:t>
            </a:r>
            <a:r>
              <a:rPr lang="zh-CN" altLang="en-US" dirty="0" smtClean="0"/>
              <a:t>表，然后再加工成一张图表定期发布出来。现在也可以统计汇总，但省去了人为的部分。省去了这些重复性劳动之后，人们可以更多地将精力投入到如何更好地思考如何减少报废，而不是仅仅局限在统计。</a:t>
            </a: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13</a:t>
            </a:fld>
            <a:endParaRPr lang="en-US" dirty="0"/>
          </a:p>
        </p:txBody>
      </p:sp>
    </p:spTree>
    <p:extLst>
      <p:ext uri="{BB962C8B-B14F-4D97-AF65-F5344CB8AC3E}">
        <p14:creationId xmlns:p14="http://schemas.microsoft.com/office/powerpoint/2010/main" val="4071419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另外一个可视化的方向是对</a:t>
            </a:r>
            <a:r>
              <a:rPr lang="en-US" altLang="zh-CN" sz="1200" kern="1200" dirty="0" smtClean="0">
                <a:solidFill>
                  <a:schemeClr val="tx1"/>
                </a:solidFill>
                <a:effectLst/>
                <a:latin typeface="+mn-lt"/>
                <a:ea typeface="+mn-ea"/>
                <a:cs typeface="+mn-cs"/>
              </a:rPr>
              <a:t>test</a:t>
            </a:r>
            <a:r>
              <a:rPr lang="zh-CN" altLang="en-US" sz="1200" kern="1200" dirty="0" smtClean="0">
                <a:solidFill>
                  <a:schemeClr val="tx1"/>
                </a:solidFill>
                <a:effectLst/>
                <a:latin typeface="+mn-lt"/>
                <a:ea typeface="+mn-ea"/>
                <a:cs typeface="+mn-cs"/>
              </a:rPr>
              <a:t>机器测试结果的跟踪。</a:t>
            </a:r>
            <a:r>
              <a:rPr lang="en-US" altLang="zh-CN" sz="1200" kern="1200" dirty="0" smtClean="0">
                <a:solidFill>
                  <a:schemeClr val="tx1"/>
                </a:solidFill>
                <a:effectLst/>
                <a:latin typeface="+mn-lt"/>
                <a:ea typeface="+mn-ea"/>
                <a:cs typeface="+mn-cs"/>
              </a:rPr>
              <a:t>QA,</a:t>
            </a:r>
            <a:r>
              <a:rPr lang="zh-CN" altLang="en-US" sz="1200" kern="1200" dirty="0" smtClean="0">
                <a:solidFill>
                  <a:schemeClr val="tx1"/>
                </a:solidFill>
                <a:effectLst/>
                <a:latin typeface="+mn-lt"/>
                <a:ea typeface="+mn-ea"/>
                <a:cs typeface="+mn-cs"/>
              </a:rPr>
              <a:t>工程部已经建立一套对</a:t>
            </a:r>
            <a:r>
              <a:rPr lang="en-US" altLang="zh-CN" sz="1200" kern="1200" dirty="0" smtClean="0">
                <a:solidFill>
                  <a:schemeClr val="tx1"/>
                </a:solidFill>
                <a:effectLst/>
                <a:latin typeface="+mn-lt"/>
                <a:ea typeface="+mn-ea"/>
                <a:cs typeface="+mn-cs"/>
              </a:rPr>
              <a:t>Mag</a:t>
            </a:r>
            <a:r>
              <a:rPr lang="zh-CN" altLang="en-US" sz="1200" kern="1200" dirty="0" smtClean="0">
                <a:solidFill>
                  <a:schemeClr val="tx1"/>
                </a:solidFill>
                <a:effectLst/>
                <a:latin typeface="+mn-lt"/>
                <a:ea typeface="+mn-ea"/>
                <a:cs typeface="+mn-cs"/>
              </a:rPr>
              <a:t>参数监控的系统，里面的参数结果都可以很详细地查看。</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但是生产部需要的是更清晰简洁的结果，也就是正常还是不正常。</a:t>
            </a:r>
            <a:endParaRPr lang="en-US" altLang="zh-CN"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14</a:t>
            </a:fld>
            <a:endParaRPr lang="en-US" dirty="0"/>
          </a:p>
        </p:txBody>
      </p:sp>
    </p:spTree>
    <p:extLst>
      <p:ext uri="{BB962C8B-B14F-4D97-AF65-F5344CB8AC3E}">
        <p14:creationId xmlns:p14="http://schemas.microsoft.com/office/powerpoint/2010/main" val="1803047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High Resolution Mag Testing  table enables  you to check all the testing parameters  in one table.</a:t>
            </a:r>
          </a:p>
          <a:p>
            <a:r>
              <a:rPr lang="en-US" sz="1200" kern="1200" dirty="0" smtClean="0">
                <a:solidFill>
                  <a:schemeClr val="tx1"/>
                </a:solidFill>
                <a:effectLst/>
                <a:latin typeface="+mn-lt"/>
                <a:ea typeface="+mn-ea"/>
                <a:cs typeface="+mn-cs"/>
              </a:rPr>
              <a:t>If there is any parameter out of the control standard or warning standard ,the green button will correspondingly turn red or orange, then we can take some actions to the machine. These signals can be easily monitor without checking endless monitor charts all the time.  Furthermore ,by using the hyperlinks, you can jump to the specific chart you want to check, which provides huge convenience  to analyze details .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如图所示，上面每一列列出了每种机器每个参数的测试结果。绿色代表在正常范围内，黄色代表了超出标准线但是没有超出控制线，红色代表超出了控制线。这些结果都可以对应到</a:t>
            </a:r>
            <a:r>
              <a:rPr lang="en-US" altLang="zh-CN" sz="1200" kern="1200" dirty="0" smtClean="0">
                <a:solidFill>
                  <a:schemeClr val="tx1"/>
                </a:solidFill>
                <a:effectLst/>
                <a:latin typeface="+mn-lt"/>
                <a:ea typeface="+mn-ea"/>
                <a:cs typeface="+mn-cs"/>
              </a:rPr>
              <a:t>QA,</a:t>
            </a:r>
            <a:r>
              <a:rPr lang="zh-CN" altLang="en-US" sz="1200" kern="1200" dirty="0" smtClean="0">
                <a:solidFill>
                  <a:schemeClr val="tx1"/>
                </a:solidFill>
                <a:effectLst/>
                <a:latin typeface="+mn-lt"/>
                <a:ea typeface="+mn-ea"/>
                <a:cs typeface="+mn-cs"/>
              </a:rPr>
              <a:t>工程部已经建立的系统。假如发现了参数有问题，我们的操作人员会及时停下机器，让工艺技术员进行检查分析，直到被确认机器正常才会开机。</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15</a:t>
            </a:fld>
            <a:endParaRPr lang="en-US" dirty="0"/>
          </a:p>
        </p:txBody>
      </p:sp>
    </p:spTree>
    <p:extLst>
      <p:ext uri="{BB962C8B-B14F-4D97-AF65-F5344CB8AC3E}">
        <p14:creationId xmlns:p14="http://schemas.microsoft.com/office/powerpoint/2010/main" val="905612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16</a:t>
            </a:fld>
            <a:endParaRPr lang="en-US" dirty="0"/>
          </a:p>
        </p:txBody>
      </p:sp>
    </p:spTree>
    <p:extLst>
      <p:ext uri="{BB962C8B-B14F-4D97-AF65-F5344CB8AC3E}">
        <p14:creationId xmlns:p14="http://schemas.microsoft.com/office/powerpoint/2010/main" val="1006724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17</a:t>
            </a:fld>
            <a:endParaRPr lang="en-US" dirty="0"/>
          </a:p>
        </p:txBody>
      </p:sp>
    </p:spTree>
    <p:extLst>
      <p:ext uri="{BB962C8B-B14F-4D97-AF65-F5344CB8AC3E}">
        <p14:creationId xmlns:p14="http://schemas.microsoft.com/office/powerpoint/2010/main" val="2275226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smtClean="0"/>
              <a:t> </a:t>
            </a:r>
            <a:r>
              <a:rPr lang="zh-CN" altLang="en-US" baseline="0" dirty="0" smtClean="0"/>
              <a:t>工程部在对产品的性能方面用数据库的数据进行分析改进一直是做得很好。但是生产部在利用数据库的数据对生产流程方面的监控，却仍然有大量数据没有被开发</a:t>
            </a:r>
            <a:r>
              <a:rPr lang="en-US" altLang="zh-CN" baseline="0" dirty="0" smtClean="0"/>
              <a:t>.</a:t>
            </a:r>
          </a:p>
          <a:p>
            <a:r>
              <a:rPr lang="zh-CN" altLang="en-US" baseline="0" dirty="0" smtClean="0"/>
              <a:t>    此外，我们仍然有很多停留在人工操作的阶段。这些人为监控不仅仅意味着有大量的工作量，而且信息的反馈往往会滞后。</a:t>
            </a:r>
            <a:endParaRPr lang="en-US" altLang="zh-CN" baseline="0" dirty="0" smtClean="0"/>
          </a:p>
          <a:p>
            <a:endParaRPr lang="en-US" altLang="zh-CN" baseline="0" dirty="0" smtClean="0"/>
          </a:p>
          <a:p>
            <a:r>
              <a:rPr lang="en-US" altLang="zh-CN" baseline="0" dirty="0" smtClean="0"/>
              <a:t>   </a:t>
            </a:r>
            <a:r>
              <a:rPr lang="zh-CN" altLang="en-US" baseline="0" dirty="0" smtClean="0"/>
              <a:t>我们希望也能够利用公司的数据资源对我们的生产流程做一些系统化的监管。对生产现场的实时监控，及时反馈以及数据可视化的能力做进一步的改进。</a:t>
            </a:r>
            <a:endParaRPr lang="en-US" altLang="zh-CN" baseline="0" dirty="0" smtClean="0"/>
          </a:p>
        </p:txBody>
      </p:sp>
      <p:sp>
        <p:nvSpPr>
          <p:cNvPr id="4" name="Slide Number Placeholder 3"/>
          <p:cNvSpPr>
            <a:spLocks noGrp="1"/>
          </p:cNvSpPr>
          <p:nvPr>
            <p:ph type="sldNum" sz="quarter" idx="10"/>
          </p:nvPr>
        </p:nvSpPr>
        <p:spPr/>
        <p:txBody>
          <a:bodyPr/>
          <a:lstStyle/>
          <a:p>
            <a:fld id="{E0E94D41-081D-4CE1-81FF-E9443B622B6E}" type="slidenum">
              <a:rPr lang="en-US" smtClean="0"/>
              <a:t>2</a:t>
            </a:fld>
            <a:endParaRPr lang="en-US" dirty="0"/>
          </a:p>
        </p:txBody>
      </p:sp>
    </p:spTree>
    <p:extLst>
      <p:ext uri="{BB962C8B-B14F-4D97-AF65-F5344CB8AC3E}">
        <p14:creationId xmlns:p14="http://schemas.microsoft.com/office/powerpoint/2010/main" val="1457102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smtClean="0"/>
              <a:t> </a:t>
            </a:r>
            <a:r>
              <a:rPr lang="zh-CN" altLang="en-US" baseline="0" dirty="0" smtClean="0"/>
              <a:t>对此，我们成立了改善小组，分析了我们目前生产流程中哪些可以利用系统实现监管。</a:t>
            </a:r>
            <a:r>
              <a:rPr lang="zh-CN" altLang="en-US" dirty="0" smtClean="0"/>
              <a:t>这些是</a:t>
            </a:r>
            <a:r>
              <a:rPr lang="zh-CN" altLang="en-US" dirty="0" smtClean="0"/>
              <a:t>我们</a:t>
            </a:r>
            <a:r>
              <a:rPr lang="zh-CN" altLang="en-US" dirty="0" smtClean="0"/>
              <a:t>的小组成员。</a:t>
            </a:r>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3</a:t>
            </a:fld>
            <a:endParaRPr lang="en-US" dirty="0"/>
          </a:p>
        </p:txBody>
      </p:sp>
    </p:spTree>
    <p:extLst>
      <p:ext uri="{BB962C8B-B14F-4D97-AF65-F5344CB8AC3E}">
        <p14:creationId xmlns:p14="http://schemas.microsoft.com/office/powerpoint/2010/main" val="2616099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建立对</a:t>
            </a:r>
            <a:r>
              <a:rPr lang="en-US" altLang="zh-CN" sz="1200" kern="1200" dirty="0" smtClean="0">
                <a:solidFill>
                  <a:schemeClr val="tx1"/>
                </a:solidFill>
                <a:effectLst/>
                <a:latin typeface="+mn-lt"/>
                <a:ea typeface="+mn-ea"/>
                <a:cs typeface="+mn-cs"/>
              </a:rPr>
              <a:t>Send Ahead</a:t>
            </a:r>
            <a:r>
              <a:rPr lang="zh-CN" altLang="en-US" sz="1200" kern="1200" dirty="0" smtClean="0">
                <a:solidFill>
                  <a:schemeClr val="tx1"/>
                </a:solidFill>
                <a:effectLst/>
                <a:latin typeface="+mn-lt"/>
                <a:ea typeface="+mn-ea"/>
                <a:cs typeface="+mn-cs"/>
              </a:rPr>
              <a:t>物料的系统监控流程</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Send Ahead</a:t>
            </a:r>
            <a:r>
              <a:rPr lang="zh-CN" altLang="en-US" sz="1200" kern="1200" dirty="0" smtClean="0">
                <a:solidFill>
                  <a:schemeClr val="tx1"/>
                </a:solidFill>
                <a:effectLst/>
                <a:latin typeface="+mn-lt"/>
                <a:ea typeface="+mn-ea"/>
                <a:cs typeface="+mn-cs"/>
              </a:rPr>
              <a:t>是一批保证优先生产的物料，</a:t>
            </a:r>
            <a:r>
              <a:rPr lang="zh-CN" altLang="en-US" sz="1200" kern="1200" dirty="0" smtClean="0">
                <a:solidFill>
                  <a:schemeClr val="tx1"/>
                </a:solidFill>
                <a:latin typeface="+mn-lt"/>
                <a:ea typeface="+mn-ea"/>
                <a:cs typeface="+mn-cs"/>
              </a:rPr>
              <a:t>及时对这些小批量物料性能的监控对于保证后续的大规模生产必不可少。</a:t>
            </a:r>
            <a:r>
              <a:rPr lang="zh-CN" altLang="en-US"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Send Ahead</a:t>
            </a:r>
            <a:r>
              <a:rPr lang="zh-CN" altLang="en-US" sz="1200" kern="1200" dirty="0" smtClean="0">
                <a:solidFill>
                  <a:schemeClr val="tx1"/>
                </a:solidFill>
                <a:effectLst/>
                <a:latin typeface="+mn-lt"/>
                <a:ea typeface="+mn-ea"/>
                <a:cs typeface="+mn-cs"/>
              </a:rPr>
              <a:t>物料中，</a:t>
            </a:r>
            <a:r>
              <a:rPr lang="en-US" sz="1200" kern="1200" dirty="0" err="1" smtClean="0">
                <a:solidFill>
                  <a:schemeClr val="tx1"/>
                </a:solidFill>
                <a:effectLst/>
                <a:latin typeface="+mn-lt"/>
                <a:ea typeface="+mn-ea"/>
                <a:cs typeface="+mn-cs"/>
              </a:rPr>
              <a:t>Guzik</a:t>
            </a:r>
            <a:r>
              <a:rPr lang="zh-CN" altLang="en-US" sz="1200" kern="1200" dirty="0" smtClean="0">
                <a:solidFill>
                  <a:schemeClr val="tx1"/>
                </a:solidFill>
                <a:effectLst/>
                <a:latin typeface="+mn-lt"/>
                <a:ea typeface="+mn-ea"/>
                <a:cs typeface="+mn-cs"/>
              </a:rPr>
              <a:t>物料是专门监控读写性能的物料，在做完</a:t>
            </a:r>
            <a:r>
              <a:rPr lang="en-US" altLang="zh-CN" sz="1200" kern="1200" dirty="0" smtClean="0">
                <a:solidFill>
                  <a:schemeClr val="tx1"/>
                </a:solidFill>
                <a:effectLst/>
                <a:latin typeface="+mn-lt"/>
                <a:ea typeface="+mn-ea"/>
                <a:cs typeface="+mn-cs"/>
              </a:rPr>
              <a:t>Test</a:t>
            </a:r>
            <a:r>
              <a:rPr lang="zh-CN" altLang="en-US" sz="1200" kern="1200" dirty="0" smtClean="0">
                <a:solidFill>
                  <a:schemeClr val="tx1"/>
                </a:solidFill>
                <a:effectLst/>
                <a:latin typeface="+mn-lt"/>
                <a:ea typeface="+mn-ea"/>
                <a:cs typeface="+mn-cs"/>
              </a:rPr>
              <a:t>之后会送到实验室进行分析。对于工程部来说，关注的是测试的结果。而对于生产部来说，物料当前在哪里，什么状态，做了多久，有没有送到，有没有在控制时间的范围内，这些是对我们生产部有监控意义的数据。</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我们之前处理的方法是通过一台服务器的数据库中找出</a:t>
            </a:r>
            <a:r>
              <a:rPr lang="en-US" altLang="zh-CN" sz="1200" kern="1200" dirty="0" smtClean="0">
                <a:solidFill>
                  <a:schemeClr val="tx1"/>
                </a:solidFill>
                <a:effectLst/>
                <a:latin typeface="+mn-lt"/>
                <a:ea typeface="+mn-ea"/>
                <a:cs typeface="+mn-cs"/>
              </a:rPr>
              <a:t>sputter</a:t>
            </a:r>
            <a:r>
              <a:rPr lang="zh-CN" altLang="en-US" sz="1200" kern="1200" dirty="0" smtClean="0">
                <a:solidFill>
                  <a:schemeClr val="tx1"/>
                </a:solidFill>
                <a:effectLst/>
                <a:latin typeface="+mn-lt"/>
                <a:ea typeface="+mn-ea"/>
                <a:cs typeface="+mn-cs"/>
              </a:rPr>
              <a:t>生产了哪些G</a:t>
            </a:r>
            <a:r>
              <a:rPr lang="en-US" altLang="zh-CN" sz="1200" kern="1200" dirty="0" err="1" smtClean="0">
                <a:solidFill>
                  <a:schemeClr val="tx1"/>
                </a:solidFill>
                <a:effectLst/>
                <a:latin typeface="+mn-lt"/>
                <a:ea typeface="+mn-ea"/>
                <a:cs typeface="+mn-cs"/>
              </a:rPr>
              <a:t>uzik</a:t>
            </a:r>
            <a:r>
              <a:rPr lang="zh-CN" altLang="en-US" sz="1200" kern="1200" dirty="0" smtClean="0">
                <a:solidFill>
                  <a:schemeClr val="tx1"/>
                </a:solidFill>
                <a:effectLst/>
                <a:latin typeface="+mn-lt"/>
                <a:ea typeface="+mn-ea"/>
                <a:cs typeface="+mn-cs"/>
              </a:rPr>
              <a:t>物料，再从另外一台服务器中的数据库找出物料有没有送到实验室。然后物料组人员会通过一项一项的对比去发现有没有漏送。因为生产</a:t>
            </a:r>
            <a:r>
              <a:rPr lang="en-US" altLang="zh-CN" sz="1200" kern="1200" dirty="0" err="1" smtClean="0">
                <a:solidFill>
                  <a:schemeClr val="tx1"/>
                </a:solidFill>
                <a:effectLst/>
                <a:latin typeface="+mn-lt"/>
                <a:ea typeface="+mn-ea"/>
                <a:cs typeface="+mn-cs"/>
              </a:rPr>
              <a:t>guzik</a:t>
            </a:r>
            <a:r>
              <a:rPr lang="zh-CN" altLang="en-US" sz="1200" kern="1200" dirty="0" smtClean="0">
                <a:solidFill>
                  <a:schemeClr val="tx1"/>
                </a:solidFill>
                <a:effectLst/>
                <a:latin typeface="+mn-lt"/>
                <a:ea typeface="+mn-ea"/>
                <a:cs typeface="+mn-cs"/>
              </a:rPr>
              <a:t>物料和接收物料的数据库服务器不一样，使用</a:t>
            </a:r>
            <a:r>
              <a:rPr lang="en-US" altLang="zh-CN" sz="1200" kern="1200" dirty="0" smtClean="0">
                <a:solidFill>
                  <a:schemeClr val="tx1"/>
                </a:solidFill>
                <a:effectLst/>
                <a:latin typeface="+mn-lt"/>
                <a:ea typeface="+mn-ea"/>
                <a:cs typeface="+mn-cs"/>
              </a:rPr>
              <a:t>QMF</a:t>
            </a:r>
            <a:r>
              <a:rPr lang="zh-CN" altLang="en-US" sz="1200" kern="1200" dirty="0" smtClean="0">
                <a:solidFill>
                  <a:schemeClr val="tx1"/>
                </a:solidFill>
                <a:effectLst/>
                <a:latin typeface="+mn-lt"/>
                <a:ea typeface="+mn-ea"/>
                <a:cs typeface="+mn-cs"/>
              </a:rPr>
              <a:t>数据库查询软件只能先分两次查询，然后用人工比对的方式一项一项地检查，效率低下。</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我们使用</a:t>
            </a:r>
            <a:r>
              <a:rPr lang="en-US" altLang="zh-CN" sz="1200" kern="1200" dirty="0" smtClean="0">
                <a:solidFill>
                  <a:schemeClr val="tx1"/>
                </a:solidFill>
                <a:effectLst/>
                <a:latin typeface="+mn-lt"/>
                <a:ea typeface="+mn-ea"/>
                <a:cs typeface="+mn-cs"/>
              </a:rPr>
              <a:t>SAS</a:t>
            </a:r>
            <a:r>
              <a:rPr lang="zh-CN" altLang="en-US" sz="1200" kern="1200" dirty="0" smtClean="0">
                <a:solidFill>
                  <a:schemeClr val="tx1"/>
                </a:solidFill>
                <a:effectLst/>
                <a:latin typeface="+mn-lt"/>
                <a:ea typeface="+mn-ea"/>
                <a:cs typeface="+mn-cs"/>
              </a:rPr>
              <a:t>编写程序代码，可以方便地取出不同服务器中的数据表进行处理。只要程序设置好，可以在设定的时间发送邮件查看物料有没有及时送到。物料当前状态，处理时间，递送状况都可以了解得到。这样既节省了人工查找对比的麻烦，也加强了对于物料的及时监控。</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对于</a:t>
            </a:r>
            <a:r>
              <a:rPr lang="en-US" altLang="zh-CN" sz="1200" kern="1200" dirty="0" smtClean="0">
                <a:solidFill>
                  <a:schemeClr val="tx1"/>
                </a:solidFill>
                <a:effectLst/>
                <a:latin typeface="+mn-lt"/>
                <a:ea typeface="+mn-ea"/>
                <a:cs typeface="+mn-cs"/>
              </a:rPr>
              <a:t>Corrosion</a:t>
            </a:r>
            <a:r>
              <a:rPr lang="zh-CN" altLang="en-US" sz="1200" kern="1200" dirty="0" smtClean="0">
                <a:solidFill>
                  <a:schemeClr val="tx1"/>
                </a:solidFill>
                <a:effectLst/>
                <a:latin typeface="+mn-lt"/>
                <a:ea typeface="+mn-ea"/>
                <a:cs typeface="+mn-cs"/>
              </a:rPr>
              <a:t>及其他</a:t>
            </a:r>
            <a:r>
              <a:rPr lang="en-US" altLang="zh-CN" sz="1200" kern="1200" dirty="0" smtClean="0">
                <a:solidFill>
                  <a:schemeClr val="tx1"/>
                </a:solidFill>
                <a:effectLst/>
                <a:latin typeface="+mn-lt"/>
                <a:ea typeface="+mn-ea"/>
                <a:cs typeface="+mn-cs"/>
              </a:rPr>
              <a:t>Send</a:t>
            </a:r>
            <a:r>
              <a:rPr lang="en-US" altLang="zh-CN" sz="1200" kern="1200" baseline="0" dirty="0" smtClean="0">
                <a:solidFill>
                  <a:schemeClr val="tx1"/>
                </a:solidFill>
                <a:effectLst/>
                <a:latin typeface="+mn-lt"/>
                <a:ea typeface="+mn-ea"/>
                <a:cs typeface="+mn-cs"/>
              </a:rPr>
              <a:t> Ahead</a:t>
            </a:r>
            <a:r>
              <a:rPr lang="zh-CN" altLang="en-US" sz="1200" kern="1200" dirty="0" smtClean="0">
                <a:solidFill>
                  <a:schemeClr val="tx1"/>
                </a:solidFill>
                <a:effectLst/>
                <a:latin typeface="+mn-lt"/>
                <a:ea typeface="+mn-ea"/>
                <a:cs typeface="+mn-cs"/>
              </a:rPr>
              <a:t>物料的监控，我们也采取了类似的方法。</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b="1" kern="1200" dirty="0" smtClean="0">
              <a:solidFill>
                <a:schemeClr val="tx1"/>
              </a:solidFill>
              <a:effectLst/>
              <a:latin typeface="+mn-lt"/>
              <a:ea typeface="+mn-ea"/>
              <a:cs typeface="+mn-cs"/>
            </a:endParaRPr>
          </a:p>
          <a:p>
            <a:r>
              <a:rPr lang="en-US" dirty="0" err="1"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Guzik</a:t>
            </a:r>
            <a:r>
              <a:rPr lang="zh-CN" altLang="en-US"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作用是什么</a:t>
            </a:r>
            <a:endParaRPr lang="en-US" altLang="zh-CN"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a:p>
            <a:r>
              <a:rPr lang="zh-CN" altLang="en-US"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监控的意义</a:t>
            </a:r>
            <a:endParaRPr lang="en-US" altLang="zh-CN"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a:p>
            <a:r>
              <a:rPr lang="zh-CN" altLang="en-US"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之前的流程（还不是在同一个数据库），之前流程的弊端，</a:t>
            </a:r>
            <a:endParaRPr lang="en-US" altLang="zh-CN"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a:p>
            <a:r>
              <a:rPr lang="zh-CN" altLang="en-US"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现在的流程，优点（自动发送邮件出来）</a:t>
            </a:r>
            <a:endParaRPr lang="en-US" altLang="zh-CN"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a:p>
            <a:r>
              <a:rPr lang="zh-CN" altLang="en-US"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找剑鑫</a:t>
            </a:r>
            <a:endParaRPr lang="en-US" altLang="zh-CN"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a:p>
            <a:r>
              <a:rPr lang="zh-CN" altLang="en-US"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效益</a:t>
            </a:r>
            <a:endParaRPr lang="en-US" altLang="zh-CN"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a:p>
            <a:endParaRPr lang="en-US" altLang="zh-CN" sz="1200" b="1" kern="1200" dirty="0" smtClean="0">
              <a:solidFill>
                <a:schemeClr val="tx1"/>
              </a:solidFill>
              <a:effectLst/>
              <a:latin typeface="+mn-lt"/>
              <a:ea typeface="+mn-ea"/>
              <a:cs typeface="+mn-cs"/>
            </a:endParaRPr>
          </a:p>
          <a:p>
            <a:endParaRPr lang="en-US" altLang="zh-CN" sz="1200" b="1" kern="1200" dirty="0" smtClean="0">
              <a:solidFill>
                <a:schemeClr val="tx1"/>
              </a:solidFill>
              <a:effectLst/>
              <a:latin typeface="+mn-lt"/>
              <a:ea typeface="+mn-ea"/>
              <a:cs typeface="+mn-cs"/>
            </a:endParaRPr>
          </a:p>
          <a:p>
            <a:endParaRPr lang="en-US" altLang="zh-CN" sz="1200" b="1" kern="1200" dirty="0" smtClean="0">
              <a:solidFill>
                <a:schemeClr val="tx1"/>
              </a:solidFill>
              <a:effectLst/>
              <a:latin typeface="+mn-lt"/>
              <a:ea typeface="+mn-ea"/>
              <a:cs typeface="+mn-cs"/>
            </a:endParaRPr>
          </a:p>
          <a:p>
            <a:endParaRPr lang="en-US" altLang="zh-CN" sz="1200" b="1" kern="1200" dirty="0" smtClean="0">
              <a:solidFill>
                <a:schemeClr val="tx1"/>
              </a:solidFill>
              <a:effectLst/>
              <a:latin typeface="+mn-lt"/>
              <a:ea typeface="+mn-ea"/>
              <a:cs typeface="+mn-cs"/>
            </a:endParaRPr>
          </a:p>
          <a:p>
            <a:endParaRPr lang="en-US" altLang="zh-CN" sz="1200" b="1" kern="1200" dirty="0" smtClean="0">
              <a:solidFill>
                <a:schemeClr val="tx1"/>
              </a:solidFill>
              <a:effectLst/>
              <a:latin typeface="+mn-lt"/>
              <a:ea typeface="+mn-ea"/>
              <a:cs typeface="+mn-cs"/>
            </a:endParaRPr>
          </a:p>
          <a:p>
            <a:endParaRPr lang="en-US" altLang="zh-CN" sz="1200" b="1" kern="1200" dirty="0" smtClean="0">
              <a:solidFill>
                <a:schemeClr val="tx1"/>
              </a:solidFill>
              <a:effectLst/>
              <a:latin typeface="+mn-lt"/>
              <a:ea typeface="+mn-ea"/>
              <a:cs typeface="+mn-cs"/>
            </a:endParaRPr>
          </a:p>
          <a:p>
            <a:r>
              <a:rPr lang="zh-CN" altLang="en-US" sz="1200" b="1" kern="1200" dirty="0" smtClean="0">
                <a:solidFill>
                  <a:schemeClr val="tx1"/>
                </a:solidFill>
                <a:effectLst/>
                <a:latin typeface="+mn-lt"/>
                <a:ea typeface="+mn-ea"/>
                <a:cs typeface="+mn-cs"/>
              </a:rPr>
              <a:t>碟片除了需要测量</a:t>
            </a:r>
            <a:r>
              <a:rPr lang="en-US" sz="1200" b="1" kern="1200" dirty="0" smtClean="0">
                <a:solidFill>
                  <a:schemeClr val="tx1"/>
                </a:solidFill>
                <a:effectLst/>
                <a:latin typeface="+mn-lt"/>
                <a:ea typeface="+mn-ea"/>
                <a:cs typeface="+mn-cs"/>
              </a:rPr>
              <a:t>PK</a:t>
            </a:r>
            <a:r>
              <a:rPr lang="zh-CN" altLang="en-US" sz="1200" b="1" kern="1200" dirty="0" smtClean="0">
                <a:solidFill>
                  <a:schemeClr val="tx1"/>
                </a:solidFill>
                <a:effectLst/>
                <a:latin typeface="+mn-lt"/>
                <a:ea typeface="+mn-ea"/>
                <a:cs typeface="+mn-cs"/>
              </a:rPr>
              <a:t>、</a:t>
            </a:r>
            <a:r>
              <a:rPr lang="en-US" sz="1200" b="1" kern="1200" dirty="0" smtClean="0">
                <a:solidFill>
                  <a:schemeClr val="tx1"/>
                </a:solidFill>
                <a:effectLst/>
                <a:latin typeface="+mn-lt"/>
                <a:ea typeface="+mn-ea"/>
                <a:cs typeface="+mn-cs"/>
              </a:rPr>
              <a:t>NKC</a:t>
            </a:r>
            <a:r>
              <a:rPr lang="zh-CN" altLang="en-US" sz="1200" b="1" kern="1200" dirty="0" smtClean="0">
                <a:solidFill>
                  <a:schemeClr val="tx1"/>
                </a:solidFill>
                <a:effectLst/>
                <a:latin typeface="+mn-lt"/>
                <a:ea typeface="+mn-ea"/>
                <a:cs typeface="+mn-cs"/>
              </a:rPr>
              <a:t>、</a:t>
            </a:r>
            <a:r>
              <a:rPr lang="en-US" sz="1200" b="1" kern="1200" dirty="0" smtClean="0">
                <a:solidFill>
                  <a:schemeClr val="tx1"/>
                </a:solidFill>
                <a:effectLst/>
                <a:latin typeface="+mn-lt"/>
                <a:ea typeface="+mn-ea"/>
                <a:cs typeface="+mn-cs"/>
              </a:rPr>
              <a:t>XRF</a:t>
            </a:r>
            <a:r>
              <a:rPr lang="zh-CN" altLang="en-US" sz="1200" b="1" kern="1200" dirty="0" smtClean="0">
                <a:solidFill>
                  <a:schemeClr val="tx1"/>
                </a:solidFill>
                <a:effectLst/>
                <a:latin typeface="+mn-lt"/>
                <a:ea typeface="+mn-ea"/>
                <a:cs typeface="+mn-cs"/>
              </a:rPr>
              <a:t>等数据，还需要检测很多其他数据，由于有些数据需要做完其他工序才能测量出来，所以我们会按一定频率随机选择一些物料发送</a:t>
            </a:r>
            <a:r>
              <a:rPr lang="en-US" sz="1200" b="1" kern="1200" dirty="0" smtClean="0">
                <a:solidFill>
                  <a:schemeClr val="tx1"/>
                </a:solidFill>
                <a:effectLst/>
                <a:latin typeface="+mn-lt"/>
                <a:ea typeface="+mn-ea"/>
                <a:cs typeface="+mn-cs"/>
              </a:rPr>
              <a:t>S/A</a:t>
            </a:r>
            <a:endParaRPr lang="en-US" sz="1200" kern="1200" dirty="0" smtClean="0">
              <a:solidFill>
                <a:schemeClr val="tx1"/>
              </a:solidFill>
              <a:effectLst/>
              <a:latin typeface="+mn-lt"/>
              <a:ea typeface="+mn-ea"/>
              <a:cs typeface="+mn-cs"/>
            </a:endParaRPr>
          </a:p>
          <a:p>
            <a:r>
              <a:rPr lang="en-US" sz="1200" dirty="0" smtClean="0">
                <a:effectLst/>
              </a:rPr>
              <a:t>2.1  S/A</a:t>
            </a:r>
            <a:r>
              <a:rPr lang="zh-CN" altLang="en-US" sz="1200" kern="1200" dirty="0" smtClean="0">
                <a:solidFill>
                  <a:schemeClr val="tx1"/>
                </a:solidFill>
                <a:effectLst/>
                <a:latin typeface="+mn-lt"/>
                <a:ea typeface="+mn-ea"/>
                <a:cs typeface="+mn-cs"/>
              </a:rPr>
              <a:t>（</a:t>
            </a:r>
            <a:r>
              <a:rPr lang="en-US" sz="1200" dirty="0" smtClean="0">
                <a:effectLst/>
              </a:rPr>
              <a:t>send ahead</a:t>
            </a:r>
            <a:r>
              <a:rPr lang="zh-CN" altLang="en-US" sz="1200" kern="1200" dirty="0" smtClean="0">
                <a:solidFill>
                  <a:schemeClr val="tx1"/>
                </a:solidFill>
                <a:effectLst/>
                <a:latin typeface="+mn-lt"/>
                <a:ea typeface="+mn-ea"/>
                <a:cs typeface="+mn-cs"/>
              </a:rPr>
              <a:t>缩写）：预先发送</a:t>
            </a:r>
            <a:r>
              <a:rPr lang="en-US" dirty="0" smtClean="0">
                <a:effectLst/>
              </a:rPr>
              <a:t> </a:t>
            </a:r>
            <a:r>
              <a:rPr lang="en-US" sz="1200" kern="1200" dirty="0" smtClean="0">
                <a:solidFill>
                  <a:schemeClr val="tx1"/>
                </a:solidFill>
                <a:effectLst/>
                <a:latin typeface="+mn-lt"/>
                <a:ea typeface="+mn-ea"/>
                <a:cs typeface="+mn-cs"/>
              </a:rPr>
              <a:t>2.2  S/A</a:t>
            </a:r>
            <a:r>
              <a:rPr lang="zh-CN" altLang="en-US" sz="1200" kern="1200" dirty="0" smtClean="0">
                <a:solidFill>
                  <a:schemeClr val="tx1"/>
                </a:solidFill>
                <a:effectLst/>
                <a:latin typeface="+mn-lt"/>
                <a:ea typeface="+mn-ea"/>
                <a:cs typeface="+mn-cs"/>
              </a:rPr>
              <a:t>类型：</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Corrosion</a:t>
            </a:r>
            <a:r>
              <a:rPr lang="zh-CN" altLang="en-US" sz="1200" kern="1200" dirty="0" smtClean="0">
                <a:solidFill>
                  <a:schemeClr val="tx1"/>
                </a:solidFill>
                <a:effectLst/>
                <a:latin typeface="+mn-lt"/>
                <a:ea typeface="+mn-ea"/>
                <a:cs typeface="+mn-cs"/>
              </a:rPr>
              <a:t>（抗腐蚀性） 、</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Guzik</a:t>
            </a:r>
            <a:r>
              <a:rPr lang="zh-CN" altLang="en-US" sz="1200" kern="1200" dirty="0" smtClean="0">
                <a:solidFill>
                  <a:schemeClr val="tx1"/>
                </a:solidFill>
                <a:effectLst/>
                <a:latin typeface="+mn-lt"/>
                <a:ea typeface="+mn-ea"/>
                <a:cs typeface="+mn-cs"/>
              </a:rPr>
              <a:t>（读写能力）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CV(carbon void)</a:t>
            </a:r>
            <a:r>
              <a:rPr lang="zh-CN" altLang="en-US" sz="1200" kern="1200" dirty="0" smtClean="0">
                <a:solidFill>
                  <a:schemeClr val="tx1"/>
                </a:solidFill>
                <a:effectLst/>
                <a:latin typeface="+mn-lt"/>
                <a:ea typeface="+mn-ea"/>
                <a:cs typeface="+mn-cs"/>
              </a:rPr>
              <a:t>（碳层缺陷） </a:t>
            </a:r>
            <a:r>
              <a:rPr lang="en-US" sz="1200" kern="1200" dirty="0" smtClean="0">
                <a:solidFill>
                  <a:schemeClr val="tx1"/>
                </a:solidFill>
                <a:effectLst/>
                <a:latin typeface="+mn-lt"/>
                <a:ea typeface="+mn-ea"/>
                <a:cs typeface="+mn-cs"/>
              </a:rPr>
              <a:t>MS/A</a:t>
            </a:r>
            <a:r>
              <a:rPr lang="zh-CN" altLang="en-US" sz="1200" kern="1200" dirty="0" smtClean="0">
                <a:solidFill>
                  <a:schemeClr val="tx1"/>
                </a:solidFill>
                <a:effectLst/>
                <a:latin typeface="+mn-lt"/>
                <a:ea typeface="+mn-ea"/>
                <a:cs typeface="+mn-cs"/>
              </a:rPr>
              <a:t>（磁性信号层丢失）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XRR</a:t>
            </a:r>
            <a:r>
              <a:rPr lang="zh-CN" altLang="en-US" sz="1200" kern="1200" dirty="0" smtClean="0">
                <a:solidFill>
                  <a:schemeClr val="tx1"/>
                </a:solidFill>
                <a:effectLst/>
                <a:latin typeface="+mn-lt"/>
                <a:ea typeface="+mn-ea"/>
                <a:cs typeface="+mn-cs"/>
              </a:rPr>
              <a:t>（碳层厚度） 、 </a:t>
            </a:r>
            <a:r>
              <a:rPr lang="en-US" sz="1200" kern="1200" dirty="0" smtClean="0">
                <a:solidFill>
                  <a:schemeClr val="tx1"/>
                </a:solidFill>
                <a:effectLst/>
                <a:latin typeface="+mn-lt"/>
                <a:ea typeface="+mn-ea"/>
                <a:cs typeface="+mn-cs"/>
              </a:rPr>
              <a:t>Raman</a:t>
            </a:r>
            <a:r>
              <a:rPr lang="zh-CN" altLang="en-US" sz="1200" kern="1200" dirty="0" smtClean="0">
                <a:solidFill>
                  <a:schemeClr val="tx1"/>
                </a:solidFill>
                <a:effectLst/>
                <a:latin typeface="+mn-lt"/>
                <a:ea typeface="+mn-ea"/>
                <a:cs typeface="+mn-cs"/>
              </a:rPr>
              <a:t>（碳层结构）</a:t>
            </a:r>
            <a:endParaRPr lang="en-US" sz="1200" kern="1200" dirty="0" smtClean="0">
              <a:solidFill>
                <a:schemeClr val="tx1"/>
              </a:solidFill>
              <a:effectLst/>
              <a:latin typeface="+mn-lt"/>
              <a:ea typeface="+mn-ea"/>
              <a:cs typeface="+mn-cs"/>
            </a:endParaRPr>
          </a:p>
          <a:p>
            <a:r>
              <a:rPr lang="en-US" sz="1200" b="1" kern="1200" dirty="0" err="1" smtClean="0">
                <a:solidFill>
                  <a:schemeClr val="tx1"/>
                </a:solidFill>
                <a:effectLst/>
                <a:latin typeface="+mn-lt"/>
                <a:ea typeface="+mn-ea"/>
                <a:cs typeface="+mn-cs"/>
              </a:rPr>
              <a:t>Guzik</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USXXYYGK</a:t>
            </a:r>
          </a:p>
          <a:p>
            <a:r>
              <a:rPr lang="en-US" sz="1200" kern="1200" dirty="0" smtClean="0">
                <a:solidFill>
                  <a:schemeClr val="tx1"/>
                </a:solidFill>
                <a:effectLst/>
                <a:latin typeface="+mn-lt"/>
                <a:ea typeface="+mn-ea"/>
                <a:cs typeface="+mn-cs"/>
              </a:rPr>
              <a:t>US0812GK</a:t>
            </a:r>
          </a:p>
          <a:p>
            <a:r>
              <a:rPr lang="en-US" sz="1200" kern="1200" dirty="0" smtClean="0">
                <a:solidFill>
                  <a:schemeClr val="tx1"/>
                </a:solidFill>
                <a:effectLst/>
                <a:latin typeface="+mn-lt"/>
                <a:ea typeface="+mn-ea"/>
                <a:cs typeface="+mn-cs"/>
              </a:rPr>
              <a:t>PS</a:t>
            </a:r>
          </a:p>
          <a:p>
            <a:r>
              <a:rPr lang="en-US" sz="1200" kern="1200" dirty="0" smtClean="0">
                <a:solidFill>
                  <a:schemeClr val="tx1"/>
                </a:solidFill>
                <a:effectLst/>
                <a:latin typeface="+mn-lt"/>
                <a:ea typeface="+mn-ea"/>
                <a:cs typeface="+mn-cs"/>
              </a:rPr>
              <a:t>1</a:t>
            </a:r>
          </a:p>
          <a:p>
            <a:r>
              <a:rPr lang="en-US" sz="1200" kern="1200" dirty="0" smtClean="0">
                <a:solidFill>
                  <a:schemeClr val="tx1"/>
                </a:solidFill>
                <a:effectLst/>
                <a:latin typeface="+mn-lt"/>
                <a:ea typeface="+mn-ea"/>
                <a:cs typeface="+mn-cs"/>
              </a:rPr>
              <a:t>PM</a:t>
            </a:r>
            <a:r>
              <a:rPr lang="zh-CN" altLang="en-US" sz="1200" kern="1200" dirty="0" smtClean="0">
                <a:solidFill>
                  <a:schemeClr val="tx1"/>
                </a:solidFill>
                <a:effectLst/>
                <a:latin typeface="+mn-lt"/>
                <a:ea typeface="+mn-ea"/>
                <a:cs typeface="+mn-cs"/>
              </a:rPr>
              <a:t>后或更换</a:t>
            </a:r>
            <a:r>
              <a:rPr lang="en-US" sz="1200" kern="1200" dirty="0" smtClean="0">
                <a:solidFill>
                  <a:schemeClr val="tx1"/>
                </a:solidFill>
                <a:effectLst/>
                <a:latin typeface="+mn-lt"/>
                <a:ea typeface="+mn-ea"/>
                <a:cs typeface="+mn-cs"/>
              </a:rPr>
              <a:t> Mag/Ru</a:t>
            </a:r>
            <a:r>
              <a:rPr lang="zh-CN" altLang="en-US" sz="1200" kern="1200" dirty="0" smtClean="0">
                <a:solidFill>
                  <a:schemeClr val="tx1"/>
                </a:solidFill>
                <a:effectLst/>
                <a:latin typeface="+mn-lt"/>
                <a:ea typeface="+mn-ea"/>
                <a:cs typeface="+mn-cs"/>
              </a:rPr>
              <a:t>靶或工程师要求时（</a:t>
            </a:r>
            <a:r>
              <a:rPr lang="en-US" sz="1200" kern="1200" dirty="0" smtClean="0">
                <a:solidFill>
                  <a:schemeClr val="tx1"/>
                </a:solidFill>
                <a:effectLst/>
                <a:latin typeface="+mn-lt"/>
                <a:ea typeface="+mn-ea"/>
                <a:cs typeface="+mn-cs"/>
              </a:rPr>
              <a:t>65mm PM</a:t>
            </a:r>
            <a:r>
              <a:rPr lang="zh-CN" altLang="en-US" sz="1200" kern="1200" dirty="0" smtClean="0">
                <a:solidFill>
                  <a:schemeClr val="tx1"/>
                </a:solidFill>
                <a:effectLst/>
                <a:latin typeface="+mn-lt"/>
                <a:ea typeface="+mn-ea"/>
                <a:cs typeface="+mn-cs"/>
              </a:rPr>
              <a:t>后正常生产</a:t>
            </a:r>
            <a:r>
              <a:rPr lang="en-US" sz="1200" kern="1200" dirty="0" smtClean="0">
                <a:solidFill>
                  <a:schemeClr val="tx1"/>
                </a:solidFill>
                <a:effectLst/>
                <a:latin typeface="+mn-lt"/>
                <a:ea typeface="+mn-ea"/>
                <a:cs typeface="+mn-cs"/>
              </a:rPr>
              <a:t>4</a:t>
            </a:r>
            <a:r>
              <a:rPr lang="zh-CN" altLang="en-US" sz="1200" kern="1200" dirty="0" smtClean="0">
                <a:solidFill>
                  <a:schemeClr val="tx1"/>
                </a:solidFill>
                <a:effectLst/>
                <a:latin typeface="+mn-lt"/>
                <a:ea typeface="+mn-ea"/>
                <a:cs typeface="+mn-cs"/>
              </a:rPr>
              <a:t>小时送</a:t>
            </a:r>
            <a:r>
              <a:rPr lang="en-US" sz="1200" kern="1200" dirty="0" smtClean="0">
                <a:solidFill>
                  <a:schemeClr val="tx1"/>
                </a:solidFill>
                <a:effectLst/>
                <a:latin typeface="+mn-lt"/>
                <a:ea typeface="+mn-ea"/>
                <a:cs typeface="+mn-cs"/>
              </a:rPr>
              <a:t>,95mm PM</a:t>
            </a:r>
            <a:r>
              <a:rPr lang="zh-CN" altLang="en-US" sz="1200" kern="1200" dirty="0" smtClean="0">
                <a:solidFill>
                  <a:schemeClr val="tx1"/>
                </a:solidFill>
                <a:effectLst/>
                <a:latin typeface="+mn-lt"/>
                <a:ea typeface="+mn-ea"/>
                <a:cs typeface="+mn-cs"/>
              </a:rPr>
              <a:t>生产</a:t>
            </a:r>
            <a:r>
              <a:rPr lang="en-US"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小时后）</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SAXXYYGK</a:t>
            </a:r>
          </a:p>
          <a:p>
            <a:r>
              <a:rPr lang="en-US" sz="1200" kern="1200" dirty="0" smtClean="0">
                <a:solidFill>
                  <a:schemeClr val="tx1"/>
                </a:solidFill>
                <a:effectLst/>
                <a:latin typeface="+mn-lt"/>
                <a:ea typeface="+mn-ea"/>
                <a:cs typeface="+mn-cs"/>
              </a:rPr>
              <a:t>SA0812GK</a:t>
            </a:r>
          </a:p>
          <a:p>
            <a:r>
              <a:rPr lang="en-US" sz="1200" kern="1200" dirty="0" smtClean="0">
                <a:solidFill>
                  <a:schemeClr val="tx1"/>
                </a:solidFill>
                <a:effectLst/>
                <a:latin typeface="+mn-lt"/>
                <a:ea typeface="+mn-ea"/>
                <a:cs typeface="+mn-cs"/>
              </a:rPr>
              <a:t>PS</a:t>
            </a:r>
          </a:p>
          <a:p>
            <a:r>
              <a:rPr lang="en-US" sz="1200" kern="1200" dirty="0" smtClean="0">
                <a:solidFill>
                  <a:schemeClr val="tx1"/>
                </a:solidFill>
                <a:effectLst/>
                <a:latin typeface="+mn-lt"/>
                <a:ea typeface="+mn-ea"/>
                <a:cs typeface="+mn-cs"/>
              </a:rPr>
              <a:t>1</a:t>
            </a:r>
          </a:p>
          <a:p>
            <a:r>
              <a:rPr lang="zh-CN" altLang="en-US" sz="1200" kern="1200" dirty="0" smtClean="0">
                <a:solidFill>
                  <a:schemeClr val="tx1"/>
                </a:solidFill>
                <a:effectLst/>
                <a:latin typeface="+mn-lt"/>
                <a:ea typeface="+mn-ea"/>
                <a:cs typeface="+mn-cs"/>
              </a:rPr>
              <a:t>设备正常生产情况下（每天一次）</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Corrosion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SAXXYYS</a:t>
            </a:r>
          </a:p>
          <a:p>
            <a:r>
              <a:rPr lang="en-US" sz="1200" kern="1200" dirty="0" smtClean="0">
                <a:solidFill>
                  <a:schemeClr val="tx1"/>
                </a:solidFill>
                <a:effectLst/>
                <a:latin typeface="+mn-lt"/>
                <a:ea typeface="+mn-ea"/>
                <a:cs typeface="+mn-cs"/>
              </a:rPr>
              <a:t>SA0812S</a:t>
            </a:r>
          </a:p>
          <a:p>
            <a:r>
              <a:rPr lang="en-US" sz="1200" kern="1200" dirty="0" smtClean="0">
                <a:solidFill>
                  <a:schemeClr val="tx1"/>
                </a:solidFill>
                <a:effectLst/>
                <a:latin typeface="+mn-lt"/>
                <a:ea typeface="+mn-ea"/>
                <a:cs typeface="+mn-cs"/>
              </a:rPr>
              <a:t>XS</a:t>
            </a:r>
          </a:p>
          <a:p>
            <a:r>
              <a:rPr lang="en-US" sz="1200" kern="1200" dirty="0" smtClean="0">
                <a:solidFill>
                  <a:schemeClr val="tx1"/>
                </a:solidFill>
                <a:effectLst/>
                <a:latin typeface="+mn-lt"/>
                <a:ea typeface="+mn-ea"/>
                <a:cs typeface="+mn-cs"/>
              </a:rPr>
              <a:t>2</a:t>
            </a:r>
          </a:p>
          <a:p>
            <a:r>
              <a:rPr lang="zh-CN" altLang="en-US" sz="1200" kern="1200" dirty="0" smtClean="0">
                <a:solidFill>
                  <a:schemeClr val="tx1"/>
                </a:solidFill>
                <a:effectLst/>
                <a:latin typeface="+mn-lt"/>
                <a:ea typeface="+mn-ea"/>
                <a:cs typeface="+mn-cs"/>
              </a:rPr>
              <a:t>正常生产设备，每周送一次（周六</a:t>
            </a:r>
            <a:r>
              <a:rPr lang="en-US" sz="1200" kern="1200" dirty="0" smtClean="0">
                <a:solidFill>
                  <a:schemeClr val="tx1"/>
                </a:solidFill>
                <a:effectLst/>
                <a:latin typeface="+mn-lt"/>
                <a:ea typeface="+mn-ea"/>
                <a:cs typeface="+mn-cs"/>
              </a:rPr>
              <a:t>08:00</a:t>
            </a:r>
            <a:r>
              <a:rPr lang="zh-CN" altLang="en-US" sz="1200" kern="1200" dirty="0" smtClean="0">
                <a:solidFill>
                  <a:schemeClr val="tx1"/>
                </a:solidFill>
                <a:effectLst/>
                <a:latin typeface="+mn-lt"/>
                <a:ea typeface="+mn-ea"/>
                <a:cs typeface="+mn-cs"/>
              </a:rPr>
              <a:t>后）</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SAXXYYG</a:t>
            </a:r>
          </a:p>
          <a:p>
            <a:r>
              <a:rPr lang="en-US" sz="1200" kern="1200" dirty="0" smtClean="0">
                <a:solidFill>
                  <a:schemeClr val="tx1"/>
                </a:solidFill>
                <a:effectLst/>
                <a:latin typeface="+mn-lt"/>
                <a:ea typeface="+mn-ea"/>
                <a:cs typeface="+mn-cs"/>
              </a:rPr>
              <a:t>SA0812G</a:t>
            </a:r>
          </a:p>
          <a:p>
            <a:r>
              <a:rPr lang="en-US" sz="1200" kern="1200" dirty="0" smtClean="0">
                <a:solidFill>
                  <a:schemeClr val="tx1"/>
                </a:solidFill>
                <a:effectLst/>
                <a:latin typeface="+mn-lt"/>
                <a:ea typeface="+mn-ea"/>
                <a:cs typeface="+mn-cs"/>
              </a:rPr>
              <a:t>XS</a:t>
            </a:r>
          </a:p>
          <a:p>
            <a:r>
              <a:rPr lang="en-US" sz="1200" kern="1200" dirty="0" smtClean="0">
                <a:solidFill>
                  <a:schemeClr val="tx1"/>
                </a:solidFill>
                <a:effectLst/>
                <a:latin typeface="+mn-lt"/>
                <a:ea typeface="+mn-ea"/>
                <a:cs typeface="+mn-cs"/>
              </a:rPr>
              <a:t>2</a:t>
            </a:r>
          </a:p>
          <a:p>
            <a:r>
              <a:rPr lang="zh-CN" altLang="en-US" sz="1200" kern="1200" dirty="0" smtClean="0">
                <a:solidFill>
                  <a:schemeClr val="tx1"/>
                </a:solidFill>
                <a:effectLst/>
                <a:latin typeface="+mn-lt"/>
                <a:ea typeface="+mn-ea"/>
                <a:cs typeface="+mn-cs"/>
              </a:rPr>
              <a:t>新产品前</a:t>
            </a:r>
            <a:r>
              <a:rPr lang="en-US" sz="1200" kern="1200" dirty="0" smtClean="0">
                <a:solidFill>
                  <a:schemeClr val="tx1"/>
                </a:solidFill>
                <a:effectLst/>
                <a:latin typeface="+mn-lt"/>
                <a:ea typeface="+mn-ea"/>
                <a:cs typeface="+mn-cs"/>
              </a:rPr>
              <a:t>10</a:t>
            </a:r>
            <a:r>
              <a:rPr lang="zh-CN" altLang="en-US" sz="1200" kern="1200" dirty="0" smtClean="0">
                <a:solidFill>
                  <a:schemeClr val="tx1"/>
                </a:solidFill>
                <a:effectLst/>
                <a:latin typeface="+mn-lt"/>
                <a:ea typeface="+mn-ea"/>
                <a:cs typeface="+mn-cs"/>
              </a:rPr>
              <a:t>周，上半周（周六</a:t>
            </a:r>
            <a:r>
              <a:rPr lang="en-US" sz="1200" kern="1200" dirty="0" smtClean="0">
                <a:solidFill>
                  <a:schemeClr val="tx1"/>
                </a:solidFill>
                <a:effectLst/>
                <a:latin typeface="+mn-lt"/>
                <a:ea typeface="+mn-ea"/>
                <a:cs typeface="+mn-cs"/>
              </a:rPr>
              <a:t>08:00</a:t>
            </a:r>
            <a:r>
              <a:rPr lang="zh-CN" altLang="en-US" sz="1200" kern="1200" dirty="0" smtClean="0">
                <a:solidFill>
                  <a:schemeClr val="tx1"/>
                </a:solidFill>
                <a:effectLst/>
                <a:latin typeface="+mn-lt"/>
                <a:ea typeface="+mn-ea"/>
                <a:cs typeface="+mn-cs"/>
              </a:rPr>
              <a:t>之后）</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SAXXYYH</a:t>
            </a:r>
          </a:p>
          <a:p>
            <a:r>
              <a:rPr lang="en-US" sz="1200" kern="1200" dirty="0" smtClean="0">
                <a:solidFill>
                  <a:schemeClr val="tx1"/>
                </a:solidFill>
                <a:effectLst/>
                <a:latin typeface="+mn-lt"/>
                <a:ea typeface="+mn-ea"/>
                <a:cs typeface="+mn-cs"/>
              </a:rPr>
              <a:t>SA0812H</a:t>
            </a:r>
          </a:p>
          <a:p>
            <a:r>
              <a:rPr lang="en-US" sz="1200" kern="1200" dirty="0" smtClean="0">
                <a:solidFill>
                  <a:schemeClr val="tx1"/>
                </a:solidFill>
                <a:effectLst/>
                <a:latin typeface="+mn-lt"/>
                <a:ea typeface="+mn-ea"/>
                <a:cs typeface="+mn-cs"/>
              </a:rPr>
              <a:t>XS</a:t>
            </a:r>
          </a:p>
          <a:p>
            <a:r>
              <a:rPr lang="en-US" sz="1200" kern="1200" dirty="0" smtClean="0">
                <a:solidFill>
                  <a:schemeClr val="tx1"/>
                </a:solidFill>
                <a:effectLst/>
                <a:latin typeface="+mn-lt"/>
                <a:ea typeface="+mn-ea"/>
                <a:cs typeface="+mn-cs"/>
              </a:rPr>
              <a:t>2</a:t>
            </a:r>
          </a:p>
          <a:p>
            <a:r>
              <a:rPr lang="zh-CN" altLang="en-US" sz="1200" kern="1200" dirty="0" smtClean="0">
                <a:solidFill>
                  <a:schemeClr val="tx1"/>
                </a:solidFill>
                <a:effectLst/>
                <a:latin typeface="+mn-lt"/>
                <a:ea typeface="+mn-ea"/>
                <a:cs typeface="+mn-cs"/>
              </a:rPr>
              <a:t>新产品前</a:t>
            </a:r>
            <a:r>
              <a:rPr lang="en-US" sz="1200" kern="1200" dirty="0" smtClean="0">
                <a:solidFill>
                  <a:schemeClr val="tx1"/>
                </a:solidFill>
                <a:effectLst/>
                <a:latin typeface="+mn-lt"/>
                <a:ea typeface="+mn-ea"/>
                <a:cs typeface="+mn-cs"/>
              </a:rPr>
              <a:t>10</a:t>
            </a:r>
            <a:r>
              <a:rPr lang="zh-CN" altLang="en-US" sz="1200" kern="1200" dirty="0" smtClean="0">
                <a:solidFill>
                  <a:schemeClr val="tx1"/>
                </a:solidFill>
                <a:effectLst/>
                <a:latin typeface="+mn-lt"/>
                <a:ea typeface="+mn-ea"/>
                <a:cs typeface="+mn-cs"/>
              </a:rPr>
              <a:t>周，下半周（周二</a:t>
            </a:r>
            <a:r>
              <a:rPr lang="en-US" sz="1200" kern="1200" dirty="0" smtClean="0">
                <a:solidFill>
                  <a:schemeClr val="tx1"/>
                </a:solidFill>
                <a:effectLst/>
                <a:latin typeface="+mn-lt"/>
                <a:ea typeface="+mn-ea"/>
                <a:cs typeface="+mn-cs"/>
              </a:rPr>
              <a:t>08:00</a:t>
            </a:r>
            <a:r>
              <a:rPr lang="zh-CN" altLang="en-US" sz="1200" kern="1200" dirty="0" smtClean="0">
                <a:solidFill>
                  <a:schemeClr val="tx1"/>
                </a:solidFill>
                <a:effectLst/>
                <a:latin typeface="+mn-lt"/>
                <a:ea typeface="+mn-ea"/>
                <a:cs typeface="+mn-cs"/>
              </a:rPr>
              <a:t>之后）</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4</a:t>
            </a:fld>
            <a:endParaRPr lang="en-US"/>
          </a:p>
        </p:txBody>
      </p:sp>
    </p:spTree>
    <p:extLst>
      <p:ext uri="{BB962C8B-B14F-4D97-AF65-F5344CB8AC3E}">
        <p14:creationId xmlns:p14="http://schemas.microsoft.com/office/powerpoint/2010/main" val="1791261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磁头监控系统。</a:t>
            </a:r>
            <a:endParaRPr lang="en-US" altLang="zh-CN" dirty="0" smtClean="0"/>
          </a:p>
          <a:p>
            <a:r>
              <a:rPr lang="zh-CN" altLang="en-US" dirty="0" smtClean="0"/>
              <a:t>大家听过</a:t>
            </a:r>
            <a:r>
              <a:rPr lang="en-US" altLang="zh-CN" dirty="0" smtClean="0"/>
              <a:t>”</a:t>
            </a:r>
            <a:r>
              <a:rPr lang="zh-CN" altLang="en-US" dirty="0" smtClean="0"/>
              <a:t>黑天鹅事件</a:t>
            </a:r>
            <a:r>
              <a:rPr lang="en-US" altLang="zh-CN" dirty="0" smtClean="0"/>
              <a:t>”</a:t>
            </a:r>
            <a:r>
              <a:rPr lang="zh-CN" altLang="en-US" dirty="0" smtClean="0"/>
              <a:t>吗</a:t>
            </a:r>
            <a:r>
              <a:rPr lang="en-US" altLang="zh-CN" dirty="0" smtClean="0"/>
              <a:t>?</a:t>
            </a:r>
            <a:r>
              <a:rPr lang="zh-CN" altLang="en-US" dirty="0" smtClean="0"/>
              <a:t>就是说事情往往会以我们意想不到的方式发生。一件事情发生的概率可能微乎其微，但是它可能发生的时候往往让人猝不及防。</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p:txBody>
      </p:sp>
      <p:sp>
        <p:nvSpPr>
          <p:cNvPr id="4" name="Slide Number Placeholder 3"/>
          <p:cNvSpPr>
            <a:spLocks noGrp="1"/>
          </p:cNvSpPr>
          <p:nvPr>
            <p:ph type="sldNum" sz="quarter" idx="10"/>
          </p:nvPr>
        </p:nvSpPr>
        <p:spPr/>
        <p:txBody>
          <a:bodyPr/>
          <a:lstStyle/>
          <a:p>
            <a:fld id="{E0E94D41-081D-4CE1-81FF-E9443B622B6E}" type="slidenum">
              <a:rPr lang="en-US" smtClean="0"/>
              <a:t>6</a:t>
            </a:fld>
            <a:endParaRPr lang="en-US" dirty="0"/>
          </a:p>
        </p:txBody>
      </p:sp>
    </p:spTree>
    <p:extLst>
      <p:ext uri="{BB962C8B-B14F-4D97-AF65-F5344CB8AC3E}">
        <p14:creationId xmlns:p14="http://schemas.microsoft.com/office/powerpoint/2010/main" val="3285427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Test</a:t>
            </a:r>
            <a:r>
              <a:rPr lang="zh-CN" altLang="en-US" dirty="0" smtClean="0"/>
              <a:t>需要用到的磁头有分</a:t>
            </a:r>
            <a:r>
              <a:rPr lang="en-US" altLang="zh-CN" dirty="0" smtClean="0"/>
              <a:t>Glide</a:t>
            </a:r>
            <a:r>
              <a:rPr lang="zh-CN" altLang="en-US" dirty="0" smtClean="0"/>
              <a:t>磁头，</a:t>
            </a:r>
            <a:r>
              <a:rPr lang="en-US" altLang="zh-CN" dirty="0" smtClean="0"/>
              <a:t>Mag</a:t>
            </a:r>
            <a:r>
              <a:rPr lang="zh-CN" altLang="en-US" dirty="0" smtClean="0"/>
              <a:t>磁头，</a:t>
            </a:r>
            <a:r>
              <a:rPr lang="en-US" altLang="zh-CN" dirty="0" smtClean="0"/>
              <a:t>Burnish</a:t>
            </a:r>
            <a:r>
              <a:rPr lang="zh-CN" altLang="en-US" dirty="0" smtClean="0"/>
              <a:t>磁头，</a:t>
            </a:r>
            <a:r>
              <a:rPr lang="en-US" altLang="zh-CN" dirty="0" smtClean="0"/>
              <a:t>Glide</a:t>
            </a:r>
            <a:r>
              <a:rPr lang="zh-CN" altLang="en-US" dirty="0" smtClean="0"/>
              <a:t>磁头里面分</a:t>
            </a:r>
            <a:r>
              <a:rPr lang="en-US" altLang="zh-CN" dirty="0" smtClean="0"/>
              <a:t>PG4Z</a:t>
            </a:r>
            <a:r>
              <a:rPr lang="zh-CN" altLang="en-US" dirty="0" smtClean="0"/>
              <a:t>和</a:t>
            </a:r>
            <a:r>
              <a:rPr lang="en-US" altLang="zh-CN" dirty="0" err="1" smtClean="0"/>
              <a:t>Ufemto</a:t>
            </a:r>
            <a:r>
              <a:rPr lang="zh-CN" altLang="en-US" dirty="0" smtClean="0"/>
              <a:t>，</a:t>
            </a:r>
            <a:r>
              <a:rPr lang="en-US" altLang="zh-CN" dirty="0" smtClean="0"/>
              <a:t>Mag</a:t>
            </a:r>
            <a:r>
              <a:rPr lang="zh-CN" altLang="en-US" dirty="0" smtClean="0"/>
              <a:t>磁头分</a:t>
            </a:r>
            <a:r>
              <a:rPr lang="en-US" altLang="zh-CN" dirty="0" err="1" smtClean="0"/>
              <a:t>Mako</a:t>
            </a:r>
            <a:r>
              <a:rPr lang="zh-CN" altLang="en-US" dirty="0" smtClean="0"/>
              <a:t>和</a:t>
            </a:r>
            <a:r>
              <a:rPr lang="en-US" altLang="zh-CN" dirty="0" smtClean="0"/>
              <a:t>Python</a:t>
            </a:r>
            <a:r>
              <a:rPr lang="zh-CN" altLang="en-US" dirty="0" smtClean="0"/>
              <a:t>。它们外形相像，每台机器使用的磁头类型又不一样。每天更换上百次的磁头中就可能出现更换的错误。仅仅依靠人工的监管可能会出现问题。这种极小概率的黑天鹅给我们带来了意料之外的后果。</a:t>
            </a: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7</a:t>
            </a:fld>
            <a:endParaRPr lang="en-US" dirty="0"/>
          </a:p>
        </p:txBody>
      </p:sp>
    </p:spTree>
    <p:extLst>
      <p:ext uri="{BB962C8B-B14F-4D97-AF65-F5344CB8AC3E}">
        <p14:creationId xmlns:p14="http://schemas.microsoft.com/office/powerpoint/2010/main" val="2078864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现在我们有每台机器应该安装哪些磁头的分布图，每当员工更换磁头，系统就会将登记的磁头编码和磁头的分布图进行比对。发现不匹配会产生警告通知生产现场。</a:t>
            </a:r>
            <a:endParaRPr lang="en-US" altLang="zh-CN" dirty="0" smtClean="0"/>
          </a:p>
          <a:p>
            <a:endParaRPr lang="en-US" altLang="zh-CN" dirty="0" smtClean="0"/>
          </a:p>
          <a:p>
            <a:r>
              <a:rPr lang="zh-CN" altLang="en-US" dirty="0" smtClean="0"/>
              <a:t>通过使用程序去监管磁头更换情况，增加了系统监控的环节。这样就可以及时发现错误，大大加强了监控的效果。（贴效果图）</a:t>
            </a:r>
            <a:endParaRPr lang="en-US" altLang="zh-CN" dirty="0" smtClean="0"/>
          </a:p>
          <a:p>
            <a:endParaRPr lang="en-US" altLang="zh-CN" dirty="0" smtClean="0"/>
          </a:p>
          <a:p>
            <a:r>
              <a:rPr lang="zh-CN" altLang="en-US" dirty="0" smtClean="0"/>
              <a:t>从而避免了黑天鹅事件的产生。</a:t>
            </a: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8</a:t>
            </a:fld>
            <a:endParaRPr lang="en-US" dirty="0"/>
          </a:p>
        </p:txBody>
      </p:sp>
    </p:spTree>
    <p:extLst>
      <p:ext uri="{BB962C8B-B14F-4D97-AF65-F5344CB8AC3E}">
        <p14:creationId xmlns:p14="http://schemas.microsoft.com/office/powerpoint/2010/main" val="1216143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从去年的</a:t>
            </a:r>
            <a:r>
              <a:rPr lang="en-US" altLang="zh-CN" dirty="0" smtClean="0"/>
              <a:t>33</a:t>
            </a:r>
            <a:r>
              <a:rPr lang="zh-CN" altLang="en-US" dirty="0" smtClean="0"/>
              <a:t>周开始到现在，已经有</a:t>
            </a:r>
            <a:r>
              <a:rPr lang="en-US" altLang="zh-CN" dirty="0" smtClean="0"/>
              <a:t>26</a:t>
            </a:r>
            <a:r>
              <a:rPr lang="zh-CN" altLang="en-US" dirty="0" smtClean="0"/>
              <a:t>单磁头换错的情况被及时发现，没有造成大规模的</a:t>
            </a:r>
            <a:r>
              <a:rPr lang="en-US" altLang="zh-CN" dirty="0" smtClean="0"/>
              <a:t>hold</a:t>
            </a:r>
            <a:r>
              <a:rPr lang="zh-CN" altLang="en-US" dirty="0" smtClean="0"/>
              <a:t>料事件。</a:t>
            </a:r>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9</a:t>
            </a:fld>
            <a:endParaRPr lang="en-US" dirty="0"/>
          </a:p>
        </p:txBody>
      </p:sp>
    </p:spTree>
    <p:extLst>
      <p:ext uri="{BB962C8B-B14F-4D97-AF65-F5344CB8AC3E}">
        <p14:creationId xmlns:p14="http://schemas.microsoft.com/office/powerpoint/2010/main" val="3737406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这方面的改善在于目标的可视化。</a:t>
            </a:r>
            <a:r>
              <a:rPr lang="zh-CN" altLang="en-US" sz="1200" b="0" i="0" kern="1200" dirty="0" smtClean="0">
                <a:solidFill>
                  <a:schemeClr val="tx1"/>
                </a:solidFill>
                <a:effectLst/>
                <a:latin typeface="+mn-lt"/>
                <a:ea typeface="+mn-ea"/>
                <a:cs typeface="+mn-cs"/>
              </a:rPr>
              <a:t>通</a:t>
            </a:r>
            <a:r>
              <a:rPr lang="zh-CN" altLang="en-US" sz="1200" b="0" i="0" kern="1200" dirty="0" smtClean="0">
                <a:solidFill>
                  <a:schemeClr val="tx1"/>
                </a:solidFill>
                <a:effectLst/>
                <a:latin typeface="+mn-lt"/>
                <a:ea typeface="+mn-ea"/>
                <a:cs typeface="+mn-cs"/>
              </a:rPr>
              <a:t>过可视化的方</a:t>
            </a:r>
            <a:r>
              <a:rPr lang="zh-CN" altLang="en-US" sz="1200" b="0" i="0" kern="1200" dirty="0" smtClean="0">
                <a:solidFill>
                  <a:schemeClr val="tx1"/>
                </a:solidFill>
                <a:effectLst/>
                <a:latin typeface="+mn-lt"/>
                <a:ea typeface="+mn-ea"/>
                <a:cs typeface="+mn-cs"/>
              </a:rPr>
              <a:t>式，快速抓住要点信息</a:t>
            </a:r>
            <a:r>
              <a:rPr lang="zh-CN" altLang="en-US" sz="1200" b="0" i="0" kern="1200" dirty="0" smtClean="0">
                <a:solidFill>
                  <a:schemeClr val="tx1"/>
                </a:solidFill>
                <a:effectLst/>
                <a:latin typeface="+mn-lt"/>
                <a:ea typeface="+mn-ea"/>
                <a:cs typeface="+mn-cs"/>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10</a:t>
            </a:fld>
            <a:endParaRPr lang="en-US" dirty="0"/>
          </a:p>
        </p:txBody>
      </p:sp>
    </p:spTree>
    <p:extLst>
      <p:ext uri="{BB962C8B-B14F-4D97-AF65-F5344CB8AC3E}">
        <p14:creationId xmlns:p14="http://schemas.microsoft.com/office/powerpoint/2010/main" val="2907507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wrap="none"/>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B0312D0C-D77A-4DDB-8918-C83A5C58A7FB}" type="datetimeFigureOut">
              <a:rPr lang="en-US" smtClean="0"/>
              <a:t>2/23/2016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87AD49-528B-4818-9E1C-1B72C32AA585}" type="slidenum">
              <a:rPr lang="en-US" smtClean="0"/>
              <a:t>‹#›</a:t>
            </a:fld>
            <a:endParaRPr lang="en-US"/>
          </a:p>
        </p:txBody>
      </p:sp>
    </p:spTree>
    <p:extLst>
      <p:ext uri="{BB962C8B-B14F-4D97-AF65-F5344CB8AC3E}">
        <p14:creationId xmlns:p14="http://schemas.microsoft.com/office/powerpoint/2010/main" val="11011749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312D0C-D77A-4DDB-8918-C83A5C58A7FB}" type="datetimeFigureOut">
              <a:rPr lang="en-US" smtClean="0"/>
              <a:t>2/23/2016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87AD49-528B-4818-9E1C-1B72C32AA585}" type="slidenum">
              <a:rPr lang="en-US" smtClean="0"/>
              <a:t>‹#›</a:t>
            </a:fld>
            <a:endParaRPr lang="en-US"/>
          </a:p>
        </p:txBody>
      </p:sp>
    </p:spTree>
    <p:extLst>
      <p:ext uri="{BB962C8B-B14F-4D97-AF65-F5344CB8AC3E}">
        <p14:creationId xmlns:p14="http://schemas.microsoft.com/office/powerpoint/2010/main" val="3504786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312D0C-D77A-4DDB-8918-C83A5C58A7FB}" type="datetimeFigureOut">
              <a:rPr lang="en-US" smtClean="0"/>
              <a:t>2/23/2016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87AD49-528B-4818-9E1C-1B72C32AA585}" type="slidenum">
              <a:rPr lang="en-US" smtClean="0"/>
              <a:t>‹#›</a:t>
            </a:fld>
            <a:endParaRPr lang="en-US"/>
          </a:p>
        </p:txBody>
      </p:sp>
    </p:spTree>
    <p:extLst>
      <p:ext uri="{BB962C8B-B14F-4D97-AF65-F5344CB8AC3E}">
        <p14:creationId xmlns:p14="http://schemas.microsoft.com/office/powerpoint/2010/main" val="1934474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0312D0C-D77A-4DDB-8918-C83A5C58A7FB}" type="datetimeFigureOut">
              <a:rPr lang="en-US" smtClean="0"/>
              <a:t>2/23/2016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87AD49-528B-4818-9E1C-1B72C32AA585}" type="slidenum">
              <a:rPr lang="en-US" smtClean="0"/>
              <a:t>‹#›</a:t>
            </a:fld>
            <a:endParaRPr lang="en-US"/>
          </a:p>
        </p:txBody>
      </p:sp>
    </p:spTree>
    <p:extLst>
      <p:ext uri="{BB962C8B-B14F-4D97-AF65-F5344CB8AC3E}">
        <p14:creationId xmlns:p14="http://schemas.microsoft.com/office/powerpoint/2010/main" val="187029285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smtClean="0"/>
              <a:t>Click </a:t>
            </a:r>
            <a:r>
              <a:rPr lang="en-US" dirty="0" smtClean="0"/>
              <a:t>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0312D0C-D77A-4DDB-8918-C83A5C58A7FB}" type="datetimeFigureOut">
              <a:rPr lang="en-US" smtClean="0"/>
              <a:t>2/23/2016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87AD49-528B-4818-9E1C-1B72C32AA585}" type="slidenum">
              <a:rPr lang="en-US" smtClean="0"/>
              <a:t>‹#›</a:t>
            </a:fld>
            <a:endParaRPr lang="en-US"/>
          </a:p>
        </p:txBody>
      </p:sp>
    </p:spTree>
    <p:extLst>
      <p:ext uri="{BB962C8B-B14F-4D97-AF65-F5344CB8AC3E}">
        <p14:creationId xmlns:p14="http://schemas.microsoft.com/office/powerpoint/2010/main" val="16814946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0312D0C-D77A-4DDB-8918-C83A5C58A7FB}" type="datetimeFigureOut">
              <a:rPr lang="en-US" smtClean="0"/>
              <a:t>2/23/2016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87AD49-528B-4818-9E1C-1B72C32AA585}" type="slidenum">
              <a:rPr lang="en-US" smtClean="0"/>
              <a:t>‹#›</a:t>
            </a:fld>
            <a:endParaRPr lang="en-US"/>
          </a:p>
        </p:txBody>
      </p:sp>
    </p:spTree>
    <p:extLst>
      <p:ext uri="{BB962C8B-B14F-4D97-AF65-F5344CB8AC3E}">
        <p14:creationId xmlns:p14="http://schemas.microsoft.com/office/powerpoint/2010/main" val="404397084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0312D0C-D77A-4DDB-8918-C83A5C58A7FB}" type="datetimeFigureOut">
              <a:rPr lang="en-US" smtClean="0"/>
              <a:t>2/23/2016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87AD49-528B-4818-9E1C-1B72C32AA585}" type="slidenum">
              <a:rPr lang="en-US" smtClean="0"/>
              <a:t>‹#›</a:t>
            </a:fld>
            <a:endParaRPr lang="en-US"/>
          </a:p>
        </p:txBody>
      </p:sp>
    </p:spTree>
    <p:extLst>
      <p:ext uri="{BB962C8B-B14F-4D97-AF65-F5344CB8AC3E}">
        <p14:creationId xmlns:p14="http://schemas.microsoft.com/office/powerpoint/2010/main" val="204946525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0312D0C-D77A-4DDB-8918-C83A5C58A7FB}" type="datetimeFigureOut">
              <a:rPr lang="en-US" smtClean="0"/>
              <a:t>2/23/2016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87AD49-528B-4818-9E1C-1B72C32AA585}" type="slidenum">
              <a:rPr lang="en-US" smtClean="0"/>
              <a:t>‹#›</a:t>
            </a:fld>
            <a:endParaRPr lang="en-US"/>
          </a:p>
        </p:txBody>
      </p:sp>
    </p:spTree>
    <p:extLst>
      <p:ext uri="{BB962C8B-B14F-4D97-AF65-F5344CB8AC3E}">
        <p14:creationId xmlns:p14="http://schemas.microsoft.com/office/powerpoint/2010/main" val="64757472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312D0C-D77A-4DDB-8918-C83A5C58A7FB}" type="datetimeFigureOut">
              <a:rPr lang="en-US" smtClean="0"/>
              <a:t>2/23/2016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87AD49-528B-4818-9E1C-1B72C32AA585}" type="slidenum">
              <a:rPr lang="en-US" smtClean="0"/>
              <a:t>‹#›</a:t>
            </a:fld>
            <a:endParaRPr lang="en-US"/>
          </a:p>
        </p:txBody>
      </p:sp>
    </p:spTree>
    <p:extLst>
      <p:ext uri="{BB962C8B-B14F-4D97-AF65-F5344CB8AC3E}">
        <p14:creationId xmlns:p14="http://schemas.microsoft.com/office/powerpoint/2010/main" val="1628969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312D0C-D77A-4DDB-8918-C83A5C58A7FB}" type="datetimeFigureOut">
              <a:rPr lang="en-US" smtClean="0"/>
              <a:t>2/23/2016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87AD49-528B-4818-9E1C-1B72C32AA585}" type="slidenum">
              <a:rPr lang="en-US" smtClean="0"/>
              <a:t>‹#›</a:t>
            </a:fld>
            <a:endParaRPr lang="en-US"/>
          </a:p>
        </p:txBody>
      </p:sp>
    </p:spTree>
    <p:extLst>
      <p:ext uri="{BB962C8B-B14F-4D97-AF65-F5344CB8AC3E}">
        <p14:creationId xmlns:p14="http://schemas.microsoft.com/office/powerpoint/2010/main" val="3595273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312D0C-D77A-4DDB-8918-C83A5C58A7FB}" type="datetimeFigureOut">
              <a:rPr lang="en-US" smtClean="0"/>
              <a:t>2/23/2016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87AD49-528B-4818-9E1C-1B72C32AA585}" type="slidenum">
              <a:rPr lang="en-US" smtClean="0"/>
              <a:t>‹#›</a:t>
            </a:fld>
            <a:endParaRPr lang="en-US"/>
          </a:p>
        </p:txBody>
      </p:sp>
    </p:spTree>
    <p:extLst>
      <p:ext uri="{BB962C8B-B14F-4D97-AF65-F5344CB8AC3E}">
        <p14:creationId xmlns:p14="http://schemas.microsoft.com/office/powerpoint/2010/main" val="4115249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A609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a:noFill/>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312D0C-D77A-4DDB-8918-C83A5C58A7FB}" type="datetimeFigureOut">
              <a:rPr lang="en-US" smtClean="0"/>
              <a:t>2/23/2016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87AD49-528B-4818-9E1C-1B72C32AA585}" type="slidenum">
              <a:rPr lang="en-US" smtClean="0"/>
              <a:t>‹#›</a:t>
            </a:fld>
            <a:endParaRPr lang="en-US"/>
          </a:p>
        </p:txBody>
      </p:sp>
    </p:spTree>
    <p:extLst>
      <p:ext uri="{BB962C8B-B14F-4D97-AF65-F5344CB8AC3E}">
        <p14:creationId xmlns:p14="http://schemas.microsoft.com/office/powerpoint/2010/main" val="161913807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7.emf"/><Relationship Id="rId4" Type="http://schemas.openxmlformats.org/officeDocument/2006/relationships/package" Target="../embeddings/Microsoft_Excel_Worksheet1.xlsx"/></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0.emf"/><Relationship Id="rId4" Type="http://schemas.openxmlformats.org/officeDocument/2006/relationships/oleObject" Target="../embeddings/Microsoft_Excel_97-2003_Worksheet1.xls"/></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8.png"/><Relationship Id="rId7" Type="http://schemas.openxmlformats.org/officeDocument/2006/relationships/image" Target="../media/image10.png"/><Relationship Id="rId12" Type="http://schemas.microsoft.com/office/2007/relationships/hdphoto" Target="../media/hdphoto6.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12.png"/><Relationship Id="rId5" Type="http://schemas.openxmlformats.org/officeDocument/2006/relationships/image" Target="../media/image9.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png"/><Relationship Id="rId7" Type="http://schemas.microsoft.com/office/2007/relationships/hdphoto" Target="../media/hdphoto7.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microsoft.com/office/2007/relationships/hdphoto" Target="../media/hdphoto6.wdp"/></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8.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3"/>
          <p:cNvSpPr/>
          <p:nvPr/>
        </p:nvSpPr>
        <p:spPr>
          <a:xfrm>
            <a:off x="5999163" y="4946650"/>
            <a:ext cx="617537" cy="496888"/>
          </a:xfrm>
          <a:custGeom>
            <a:avLst/>
            <a:gdLst>
              <a:gd name="connsiteX0" fmla="*/ 617563 w 617563"/>
              <a:gd name="connsiteY0" fmla="*/ 496836 h 496836"/>
              <a:gd name="connsiteX1" fmla="*/ 0 w 617563"/>
              <a:gd name="connsiteY1" fmla="*/ 496836 h 496836"/>
              <a:gd name="connsiteX2" fmla="*/ 0 w 617563"/>
              <a:gd name="connsiteY2" fmla="*/ 0 h 496836"/>
              <a:gd name="connsiteX3" fmla="*/ 617563 w 617563"/>
              <a:gd name="connsiteY3" fmla="*/ 0 h 496836"/>
              <a:gd name="connsiteX4" fmla="*/ 617563 w 617563"/>
              <a:gd name="connsiteY4" fmla="*/ 496836 h 4968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17563" h="496836">
                <a:moveTo>
                  <a:pt x="617563" y="496836"/>
                </a:moveTo>
                <a:lnTo>
                  <a:pt x="0" y="496836"/>
                </a:lnTo>
                <a:lnTo>
                  <a:pt x="0" y="0"/>
                </a:lnTo>
                <a:lnTo>
                  <a:pt x="617563" y="0"/>
                </a:lnTo>
                <a:lnTo>
                  <a:pt x="617563" y="496836"/>
                </a:lnTo>
              </a:path>
            </a:pathLst>
          </a:custGeom>
          <a:solidFill>
            <a:srgbClr val="B6B2A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Freeform 3"/>
          <p:cNvSpPr/>
          <p:nvPr/>
        </p:nvSpPr>
        <p:spPr>
          <a:xfrm>
            <a:off x="5576888" y="5383213"/>
            <a:ext cx="1462087" cy="120650"/>
          </a:xfrm>
          <a:custGeom>
            <a:avLst/>
            <a:gdLst>
              <a:gd name="connsiteX0" fmla="*/ 1461668 w 1461668"/>
              <a:gd name="connsiteY0" fmla="*/ 120726 h 120726"/>
              <a:gd name="connsiteX1" fmla="*/ 0 w 1461668"/>
              <a:gd name="connsiteY1" fmla="*/ 120726 h 120726"/>
              <a:gd name="connsiteX2" fmla="*/ 0 w 1461668"/>
              <a:gd name="connsiteY2" fmla="*/ 0 h 120726"/>
              <a:gd name="connsiteX3" fmla="*/ 1461668 w 1461668"/>
              <a:gd name="connsiteY3" fmla="*/ 0 h 120726"/>
              <a:gd name="connsiteX4" fmla="*/ 1461668 w 1461668"/>
              <a:gd name="connsiteY4" fmla="*/ 120726 h 12072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61668" h="120726">
                <a:moveTo>
                  <a:pt x="1461668" y="120726"/>
                </a:moveTo>
                <a:lnTo>
                  <a:pt x="0" y="120726"/>
                </a:lnTo>
                <a:lnTo>
                  <a:pt x="0" y="0"/>
                </a:lnTo>
                <a:lnTo>
                  <a:pt x="1461668" y="0"/>
                </a:lnTo>
                <a:lnTo>
                  <a:pt x="1461668" y="120726"/>
                </a:lnTo>
              </a:path>
            </a:pathLst>
          </a:custGeom>
          <a:solidFill>
            <a:srgbClr val="B6B2A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Freeform 3"/>
          <p:cNvSpPr/>
          <p:nvPr/>
        </p:nvSpPr>
        <p:spPr>
          <a:xfrm>
            <a:off x="2817813" y="5492750"/>
            <a:ext cx="6438900" cy="238125"/>
          </a:xfrm>
          <a:custGeom>
            <a:avLst/>
            <a:gdLst>
              <a:gd name="connsiteX0" fmla="*/ 6439102 w 6439103"/>
              <a:gd name="connsiteY0" fmla="*/ 236804 h 236804"/>
              <a:gd name="connsiteX1" fmla="*/ 0 w 6439103"/>
              <a:gd name="connsiteY1" fmla="*/ 236804 h 236804"/>
              <a:gd name="connsiteX2" fmla="*/ 0 w 6439103"/>
              <a:gd name="connsiteY2" fmla="*/ 0 h 236804"/>
              <a:gd name="connsiteX3" fmla="*/ 6439102 w 6439103"/>
              <a:gd name="connsiteY3" fmla="*/ 0 h 236804"/>
              <a:gd name="connsiteX4" fmla="*/ 6439102 w 6439103"/>
              <a:gd name="connsiteY4" fmla="*/ 236804 h 2368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439103" h="236804">
                <a:moveTo>
                  <a:pt x="6439103" y="236804"/>
                </a:moveTo>
                <a:lnTo>
                  <a:pt x="0" y="236804"/>
                </a:lnTo>
                <a:lnTo>
                  <a:pt x="0" y="0"/>
                </a:lnTo>
                <a:lnTo>
                  <a:pt x="6439102" y="0"/>
                </a:lnTo>
                <a:lnTo>
                  <a:pt x="6439102" y="236804"/>
                </a:lnTo>
              </a:path>
            </a:pathLst>
          </a:custGeom>
          <a:solidFill>
            <a:srgbClr val="8A8A8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Freeform 3"/>
          <p:cNvSpPr/>
          <p:nvPr/>
        </p:nvSpPr>
        <p:spPr>
          <a:xfrm>
            <a:off x="4684713" y="3003550"/>
            <a:ext cx="3244850" cy="2046288"/>
          </a:xfrm>
          <a:custGeom>
            <a:avLst/>
            <a:gdLst>
              <a:gd name="connsiteX0" fmla="*/ 3164319 w 3245701"/>
              <a:gd name="connsiteY0" fmla="*/ 2045792 h 2045792"/>
              <a:gd name="connsiteX1" fmla="*/ 81381 w 3245701"/>
              <a:gd name="connsiteY1" fmla="*/ 2045792 h 2045792"/>
              <a:gd name="connsiteX2" fmla="*/ 0 w 3245701"/>
              <a:gd name="connsiteY2" fmla="*/ 1964410 h 2045792"/>
              <a:gd name="connsiteX3" fmla="*/ 0 w 3245701"/>
              <a:gd name="connsiteY3" fmla="*/ 81381 h 2045792"/>
              <a:gd name="connsiteX4" fmla="*/ 81381 w 3245701"/>
              <a:gd name="connsiteY4" fmla="*/ 0 h 2045792"/>
              <a:gd name="connsiteX5" fmla="*/ 3164319 w 3245701"/>
              <a:gd name="connsiteY5" fmla="*/ 0 h 2045792"/>
              <a:gd name="connsiteX6" fmla="*/ 3245700 w 3245701"/>
              <a:gd name="connsiteY6" fmla="*/ 81381 h 2045792"/>
              <a:gd name="connsiteX7" fmla="*/ 3245700 w 3245701"/>
              <a:gd name="connsiteY7" fmla="*/ 1964410 h 2045792"/>
              <a:gd name="connsiteX8" fmla="*/ 3164319 w 3245701"/>
              <a:gd name="connsiteY8" fmla="*/ 2045792 h 20457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245701" h="2045792">
                <a:moveTo>
                  <a:pt x="3164319" y="2045792"/>
                </a:moveTo>
                <a:lnTo>
                  <a:pt x="81381" y="2045792"/>
                </a:lnTo>
                <a:cubicBezTo>
                  <a:pt x="36626" y="2045792"/>
                  <a:pt x="0" y="2009177"/>
                  <a:pt x="0" y="1964410"/>
                </a:cubicBezTo>
                <a:lnTo>
                  <a:pt x="0" y="81381"/>
                </a:lnTo>
                <a:cubicBezTo>
                  <a:pt x="0" y="36626"/>
                  <a:pt x="36626" y="0"/>
                  <a:pt x="81381" y="0"/>
                </a:cubicBezTo>
                <a:lnTo>
                  <a:pt x="3164319" y="0"/>
                </a:lnTo>
                <a:cubicBezTo>
                  <a:pt x="3209074" y="0"/>
                  <a:pt x="3245700" y="36626"/>
                  <a:pt x="3245700" y="81381"/>
                </a:cubicBezTo>
                <a:lnTo>
                  <a:pt x="3245700" y="1964410"/>
                </a:lnTo>
                <a:cubicBezTo>
                  <a:pt x="3245700" y="2009177"/>
                  <a:pt x="3209074" y="2045792"/>
                  <a:pt x="3164319" y="2045792"/>
                </a:cubicBezTo>
              </a:path>
            </a:pathLst>
          </a:custGeom>
          <a:solidFill>
            <a:srgbClr val="13273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Freeform 3"/>
          <p:cNvSpPr/>
          <p:nvPr/>
        </p:nvSpPr>
        <p:spPr>
          <a:xfrm>
            <a:off x="4841875" y="3152775"/>
            <a:ext cx="2925763" cy="1630363"/>
          </a:xfrm>
          <a:custGeom>
            <a:avLst/>
            <a:gdLst>
              <a:gd name="connsiteX0" fmla="*/ 2925305 w 2925305"/>
              <a:gd name="connsiteY0" fmla="*/ 1629816 h 1629816"/>
              <a:gd name="connsiteX1" fmla="*/ 0 w 2925305"/>
              <a:gd name="connsiteY1" fmla="*/ 1629816 h 1629816"/>
              <a:gd name="connsiteX2" fmla="*/ 0 w 2925305"/>
              <a:gd name="connsiteY2" fmla="*/ 0 h 1629816"/>
              <a:gd name="connsiteX3" fmla="*/ 2925305 w 2925305"/>
              <a:gd name="connsiteY3" fmla="*/ 0 h 1629816"/>
              <a:gd name="connsiteX4" fmla="*/ 2925305 w 2925305"/>
              <a:gd name="connsiteY4" fmla="*/ 1629816 h 16298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25305" h="1629816">
                <a:moveTo>
                  <a:pt x="2925305" y="1629816"/>
                </a:moveTo>
                <a:lnTo>
                  <a:pt x="0" y="1629816"/>
                </a:lnTo>
                <a:lnTo>
                  <a:pt x="0" y="0"/>
                </a:lnTo>
                <a:lnTo>
                  <a:pt x="2925305" y="0"/>
                </a:lnTo>
                <a:lnTo>
                  <a:pt x="2925305" y="1629816"/>
                </a:lnTo>
              </a:path>
            </a:pathLst>
          </a:custGeom>
          <a:solidFill>
            <a:srgbClr val="F1F6F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Freeform 3"/>
          <p:cNvSpPr/>
          <p:nvPr/>
        </p:nvSpPr>
        <p:spPr>
          <a:xfrm>
            <a:off x="8570913" y="4824413"/>
            <a:ext cx="22225" cy="158750"/>
          </a:xfrm>
          <a:custGeom>
            <a:avLst/>
            <a:gdLst>
              <a:gd name="connsiteX0" fmla="*/ 10477 w 20955"/>
              <a:gd name="connsiteY0" fmla="*/ 0 h 158965"/>
              <a:gd name="connsiteX1" fmla="*/ 10477 w 20955"/>
              <a:gd name="connsiteY1" fmla="*/ 158965 h 158965"/>
            </a:gdLst>
            <a:ahLst/>
            <a:cxnLst>
              <a:cxn ang="0">
                <a:pos x="connsiteX0" y="connsiteY0"/>
              </a:cxn>
              <a:cxn ang="1">
                <a:pos x="connsiteX1" y="connsiteY1"/>
              </a:cxn>
            </a:cxnLst>
            <a:rect l="l" t="t" r="r" b="b"/>
            <a:pathLst>
              <a:path w="20955" h="158965">
                <a:moveTo>
                  <a:pt x="10477" y="0"/>
                </a:moveTo>
                <a:lnTo>
                  <a:pt x="10477" y="158965"/>
                </a:lnTo>
              </a:path>
            </a:pathLst>
          </a:custGeom>
          <a:ln w="12700">
            <a:solidFill>
              <a:srgbClr val="132734">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9" name="Freeform 3"/>
          <p:cNvSpPr/>
          <p:nvPr/>
        </p:nvSpPr>
        <p:spPr>
          <a:xfrm>
            <a:off x="8494713" y="4978400"/>
            <a:ext cx="174625" cy="184150"/>
          </a:xfrm>
          <a:custGeom>
            <a:avLst/>
            <a:gdLst>
              <a:gd name="connsiteX0" fmla="*/ 87527 w 175056"/>
              <a:gd name="connsiteY0" fmla="*/ 0 h 184404"/>
              <a:gd name="connsiteX1" fmla="*/ 0 w 175056"/>
              <a:gd name="connsiteY1" fmla="*/ 14503 h 184404"/>
              <a:gd name="connsiteX2" fmla="*/ 0 w 175056"/>
              <a:gd name="connsiteY2" fmla="*/ 184404 h 184404"/>
              <a:gd name="connsiteX3" fmla="*/ 87527 w 175056"/>
              <a:gd name="connsiteY3" fmla="*/ 184404 h 184404"/>
              <a:gd name="connsiteX4" fmla="*/ 175056 w 175056"/>
              <a:gd name="connsiteY4" fmla="*/ 184404 h 184404"/>
              <a:gd name="connsiteX5" fmla="*/ 175056 w 175056"/>
              <a:gd name="connsiteY5" fmla="*/ 14503 h 184404"/>
              <a:gd name="connsiteX6" fmla="*/ 87527 w 175056"/>
              <a:gd name="connsiteY6" fmla="*/ 0 h 18440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75056" h="184404">
                <a:moveTo>
                  <a:pt x="87527" y="0"/>
                </a:moveTo>
                <a:lnTo>
                  <a:pt x="0" y="14503"/>
                </a:lnTo>
                <a:lnTo>
                  <a:pt x="0" y="184404"/>
                </a:lnTo>
                <a:lnTo>
                  <a:pt x="87527" y="184404"/>
                </a:lnTo>
                <a:lnTo>
                  <a:pt x="175056" y="184404"/>
                </a:lnTo>
                <a:lnTo>
                  <a:pt x="175056" y="14503"/>
                </a:lnTo>
                <a:lnTo>
                  <a:pt x="87527" y="0"/>
                </a:lnTo>
              </a:path>
            </a:pathLst>
          </a:custGeom>
          <a:solidFill>
            <a:srgbClr val="13273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Freeform 3"/>
          <p:cNvSpPr/>
          <p:nvPr/>
        </p:nvSpPr>
        <p:spPr>
          <a:xfrm>
            <a:off x="3116263" y="5332413"/>
            <a:ext cx="1011237" cy="169862"/>
          </a:xfrm>
          <a:custGeom>
            <a:avLst/>
            <a:gdLst>
              <a:gd name="connsiteX0" fmla="*/ 1012050 w 1012050"/>
              <a:gd name="connsiteY0" fmla="*/ 169900 h 169900"/>
              <a:gd name="connsiteX1" fmla="*/ 0 w 1012050"/>
              <a:gd name="connsiteY1" fmla="*/ 169900 h 169900"/>
              <a:gd name="connsiteX2" fmla="*/ 0 w 1012050"/>
              <a:gd name="connsiteY2" fmla="*/ 0 h 169900"/>
              <a:gd name="connsiteX3" fmla="*/ 1012050 w 1012050"/>
              <a:gd name="connsiteY3" fmla="*/ 0 h 169900"/>
              <a:gd name="connsiteX4" fmla="*/ 1012050 w 1012050"/>
              <a:gd name="connsiteY4" fmla="*/ 169900 h 1699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12050" h="169900">
                <a:moveTo>
                  <a:pt x="1012050" y="169900"/>
                </a:moveTo>
                <a:lnTo>
                  <a:pt x="0" y="169900"/>
                </a:lnTo>
                <a:lnTo>
                  <a:pt x="0" y="0"/>
                </a:lnTo>
                <a:lnTo>
                  <a:pt x="1012050" y="0"/>
                </a:lnTo>
                <a:lnTo>
                  <a:pt x="1012050" y="169900"/>
                </a:lnTo>
              </a:path>
            </a:pathLst>
          </a:custGeom>
          <a:solidFill>
            <a:srgbClr val="EEEDE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Freeform 3"/>
          <p:cNvSpPr/>
          <p:nvPr/>
        </p:nvSpPr>
        <p:spPr>
          <a:xfrm>
            <a:off x="3536950" y="5151438"/>
            <a:ext cx="190500" cy="190500"/>
          </a:xfrm>
          <a:custGeom>
            <a:avLst/>
            <a:gdLst>
              <a:gd name="connsiteX0" fmla="*/ 190957 w 190957"/>
              <a:gd name="connsiteY0" fmla="*/ 95478 h 190956"/>
              <a:gd name="connsiteX1" fmla="*/ 95478 w 190957"/>
              <a:gd name="connsiteY1" fmla="*/ 190956 h 190956"/>
              <a:gd name="connsiteX2" fmla="*/ 0 w 190957"/>
              <a:gd name="connsiteY2" fmla="*/ 95478 h 190956"/>
              <a:gd name="connsiteX3" fmla="*/ 95478 w 190957"/>
              <a:gd name="connsiteY3" fmla="*/ 0 h 190956"/>
              <a:gd name="connsiteX4" fmla="*/ 190957 w 190957"/>
              <a:gd name="connsiteY4" fmla="*/ 95478 h 19095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0957" h="190956">
                <a:moveTo>
                  <a:pt x="190957" y="95478"/>
                </a:moveTo>
                <a:cubicBezTo>
                  <a:pt x="190957" y="148208"/>
                  <a:pt x="148209" y="190956"/>
                  <a:pt x="95478" y="190956"/>
                </a:cubicBezTo>
                <a:cubicBezTo>
                  <a:pt x="42748" y="190956"/>
                  <a:pt x="0" y="148208"/>
                  <a:pt x="0" y="95478"/>
                </a:cubicBezTo>
                <a:cubicBezTo>
                  <a:pt x="0" y="42748"/>
                  <a:pt x="42748" y="0"/>
                  <a:pt x="95478" y="0"/>
                </a:cubicBezTo>
                <a:cubicBezTo>
                  <a:pt x="148209" y="0"/>
                  <a:pt x="190957" y="42748"/>
                  <a:pt x="190957" y="95478"/>
                </a:cubicBezTo>
              </a:path>
            </a:pathLst>
          </a:custGeom>
          <a:solidFill>
            <a:srgbClr val="EEEDE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2" name="Freeform 3"/>
          <p:cNvSpPr/>
          <p:nvPr/>
        </p:nvSpPr>
        <p:spPr>
          <a:xfrm>
            <a:off x="2905125" y="4292600"/>
            <a:ext cx="731838" cy="979488"/>
          </a:xfrm>
          <a:custGeom>
            <a:avLst/>
            <a:gdLst>
              <a:gd name="connsiteX0" fmla="*/ 11334 w 732358"/>
              <a:gd name="connsiteY0" fmla="*/ 11334 h 979119"/>
              <a:gd name="connsiteX1" fmla="*/ 721023 w 732358"/>
              <a:gd name="connsiteY1" fmla="*/ 967784 h 979119"/>
            </a:gdLst>
            <a:ahLst/>
            <a:cxnLst>
              <a:cxn ang="0">
                <a:pos x="connsiteX0" y="connsiteY0"/>
              </a:cxn>
              <a:cxn ang="1">
                <a:pos x="connsiteX1" y="connsiteY1"/>
              </a:cxn>
            </a:cxnLst>
            <a:rect l="l" t="t" r="r" b="b"/>
            <a:pathLst>
              <a:path w="732358" h="979119">
                <a:moveTo>
                  <a:pt x="11334" y="11334"/>
                </a:moveTo>
                <a:lnTo>
                  <a:pt x="721023" y="967784"/>
                </a:lnTo>
              </a:path>
            </a:pathLst>
          </a:custGeom>
          <a:ln w="25400">
            <a:solidFill>
              <a:srgbClr val="EEEDEA">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23" name="Freeform 3"/>
          <p:cNvSpPr/>
          <p:nvPr/>
        </p:nvSpPr>
        <p:spPr>
          <a:xfrm>
            <a:off x="2954338" y="4270375"/>
            <a:ext cx="731837" cy="979488"/>
          </a:xfrm>
          <a:custGeom>
            <a:avLst/>
            <a:gdLst>
              <a:gd name="connsiteX0" fmla="*/ 11334 w 732345"/>
              <a:gd name="connsiteY0" fmla="*/ 11334 h 979119"/>
              <a:gd name="connsiteX1" fmla="*/ 721010 w 732345"/>
              <a:gd name="connsiteY1" fmla="*/ 967784 h 979119"/>
            </a:gdLst>
            <a:ahLst/>
            <a:cxnLst>
              <a:cxn ang="0">
                <a:pos x="connsiteX0" y="connsiteY0"/>
              </a:cxn>
              <a:cxn ang="1">
                <a:pos x="connsiteX1" y="connsiteY1"/>
              </a:cxn>
            </a:cxnLst>
            <a:rect l="l" t="t" r="r" b="b"/>
            <a:pathLst>
              <a:path w="732345" h="979119">
                <a:moveTo>
                  <a:pt x="11334" y="11334"/>
                </a:moveTo>
                <a:lnTo>
                  <a:pt x="721010" y="967784"/>
                </a:lnTo>
              </a:path>
            </a:pathLst>
          </a:custGeom>
          <a:ln w="25400">
            <a:solidFill>
              <a:srgbClr val="EEEDEA">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24" name="Freeform 3"/>
          <p:cNvSpPr/>
          <p:nvPr/>
        </p:nvSpPr>
        <p:spPr>
          <a:xfrm>
            <a:off x="2921000" y="3352800"/>
            <a:ext cx="885825" cy="844550"/>
          </a:xfrm>
          <a:custGeom>
            <a:avLst/>
            <a:gdLst>
              <a:gd name="connsiteX0" fmla="*/ 874553 w 885888"/>
              <a:gd name="connsiteY0" fmla="*/ 11334 h 845769"/>
              <a:gd name="connsiteX1" fmla="*/ 11334 w 885888"/>
              <a:gd name="connsiteY1" fmla="*/ 834434 h 845769"/>
            </a:gdLst>
            <a:ahLst/>
            <a:cxnLst>
              <a:cxn ang="0">
                <a:pos x="connsiteX0" y="connsiteY0"/>
              </a:cxn>
              <a:cxn ang="1">
                <a:pos x="connsiteX1" y="connsiteY1"/>
              </a:cxn>
            </a:cxnLst>
            <a:rect l="l" t="t" r="r" b="b"/>
            <a:pathLst>
              <a:path w="885888" h="845769">
                <a:moveTo>
                  <a:pt x="874553" y="11334"/>
                </a:moveTo>
                <a:lnTo>
                  <a:pt x="11334" y="834434"/>
                </a:lnTo>
              </a:path>
            </a:pathLst>
          </a:custGeom>
          <a:ln w="25400">
            <a:solidFill>
              <a:srgbClr val="EEEDEA">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25" name="Freeform 3"/>
          <p:cNvSpPr/>
          <p:nvPr/>
        </p:nvSpPr>
        <p:spPr>
          <a:xfrm>
            <a:off x="2951163" y="3397250"/>
            <a:ext cx="885825" cy="846138"/>
          </a:xfrm>
          <a:custGeom>
            <a:avLst/>
            <a:gdLst>
              <a:gd name="connsiteX0" fmla="*/ 874566 w 885901"/>
              <a:gd name="connsiteY0" fmla="*/ 11334 h 845781"/>
              <a:gd name="connsiteX1" fmla="*/ 11334 w 885901"/>
              <a:gd name="connsiteY1" fmla="*/ 834446 h 845781"/>
            </a:gdLst>
            <a:ahLst/>
            <a:cxnLst>
              <a:cxn ang="0">
                <a:pos x="connsiteX0" y="connsiteY0"/>
              </a:cxn>
              <a:cxn ang="1">
                <a:pos x="connsiteX1" y="connsiteY1"/>
              </a:cxn>
            </a:cxnLst>
            <a:rect l="l" t="t" r="r" b="b"/>
            <a:pathLst>
              <a:path w="885901" h="845781">
                <a:moveTo>
                  <a:pt x="874566" y="11334"/>
                </a:moveTo>
                <a:lnTo>
                  <a:pt x="11334" y="834446"/>
                </a:lnTo>
              </a:path>
            </a:pathLst>
          </a:custGeom>
          <a:ln w="25400">
            <a:solidFill>
              <a:srgbClr val="EEEDEA">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26" name="Freeform 3"/>
          <p:cNvSpPr/>
          <p:nvPr/>
        </p:nvSpPr>
        <p:spPr>
          <a:xfrm>
            <a:off x="2806700" y="4133850"/>
            <a:ext cx="238125" cy="238125"/>
          </a:xfrm>
          <a:custGeom>
            <a:avLst/>
            <a:gdLst>
              <a:gd name="connsiteX0" fmla="*/ 238137 w 238137"/>
              <a:gd name="connsiteY0" fmla="*/ 119075 h 238150"/>
              <a:gd name="connsiteX1" fmla="*/ 119062 w 238137"/>
              <a:gd name="connsiteY1" fmla="*/ 238150 h 238150"/>
              <a:gd name="connsiteX2" fmla="*/ 0 w 238137"/>
              <a:gd name="connsiteY2" fmla="*/ 119075 h 238150"/>
              <a:gd name="connsiteX3" fmla="*/ 119062 w 238137"/>
              <a:gd name="connsiteY3" fmla="*/ 0 h 238150"/>
              <a:gd name="connsiteX4" fmla="*/ 238137 w 238137"/>
              <a:gd name="connsiteY4" fmla="*/ 119075 h 2381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8137" h="238150">
                <a:moveTo>
                  <a:pt x="238137" y="119075"/>
                </a:moveTo>
                <a:cubicBezTo>
                  <a:pt x="238137" y="184836"/>
                  <a:pt x="184823" y="238150"/>
                  <a:pt x="119062" y="238150"/>
                </a:cubicBezTo>
                <a:cubicBezTo>
                  <a:pt x="53301" y="238150"/>
                  <a:pt x="0" y="184836"/>
                  <a:pt x="0" y="119075"/>
                </a:cubicBezTo>
                <a:cubicBezTo>
                  <a:pt x="0" y="53314"/>
                  <a:pt x="53301" y="0"/>
                  <a:pt x="119062" y="0"/>
                </a:cubicBezTo>
                <a:cubicBezTo>
                  <a:pt x="184823" y="0"/>
                  <a:pt x="238137" y="53314"/>
                  <a:pt x="238137" y="119075"/>
                </a:cubicBezTo>
              </a:path>
            </a:pathLst>
          </a:custGeom>
          <a:solidFill>
            <a:srgbClr val="EEEDE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 name="Freeform 3"/>
          <p:cNvSpPr/>
          <p:nvPr/>
        </p:nvSpPr>
        <p:spPr>
          <a:xfrm>
            <a:off x="4065588" y="3454400"/>
            <a:ext cx="263525" cy="261938"/>
          </a:xfrm>
          <a:custGeom>
            <a:avLst/>
            <a:gdLst>
              <a:gd name="connsiteX0" fmla="*/ 264147 w 264147"/>
              <a:gd name="connsiteY0" fmla="*/ 131026 h 262064"/>
              <a:gd name="connsiteX1" fmla="*/ 132067 w 264147"/>
              <a:gd name="connsiteY1" fmla="*/ 262064 h 262064"/>
              <a:gd name="connsiteX2" fmla="*/ 0 w 264147"/>
              <a:gd name="connsiteY2" fmla="*/ 131026 h 262064"/>
              <a:gd name="connsiteX3" fmla="*/ 132067 w 264147"/>
              <a:gd name="connsiteY3" fmla="*/ 0 h 262064"/>
              <a:gd name="connsiteX4" fmla="*/ 264147 w 264147"/>
              <a:gd name="connsiteY4" fmla="*/ 131026 h 2620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4147" h="262064">
                <a:moveTo>
                  <a:pt x="264147" y="131026"/>
                </a:moveTo>
                <a:cubicBezTo>
                  <a:pt x="264147" y="203390"/>
                  <a:pt x="205016" y="262064"/>
                  <a:pt x="132067" y="262064"/>
                </a:cubicBezTo>
                <a:cubicBezTo>
                  <a:pt x="59131" y="262064"/>
                  <a:pt x="0" y="203390"/>
                  <a:pt x="0" y="131026"/>
                </a:cubicBezTo>
                <a:cubicBezTo>
                  <a:pt x="0" y="58661"/>
                  <a:pt x="59131" y="0"/>
                  <a:pt x="132067" y="0"/>
                </a:cubicBezTo>
                <a:cubicBezTo>
                  <a:pt x="205016" y="0"/>
                  <a:pt x="264147" y="58661"/>
                  <a:pt x="264147" y="131026"/>
                </a:cubicBezTo>
              </a:path>
            </a:pathLst>
          </a:custGeom>
          <a:solidFill>
            <a:srgbClr val="FBEAA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8" name="Freeform 3"/>
          <p:cNvSpPr/>
          <p:nvPr/>
        </p:nvSpPr>
        <p:spPr>
          <a:xfrm>
            <a:off x="3567113" y="2963863"/>
            <a:ext cx="893762" cy="892175"/>
          </a:xfrm>
          <a:custGeom>
            <a:avLst/>
            <a:gdLst>
              <a:gd name="connsiteX0" fmla="*/ 893673 w 893673"/>
              <a:gd name="connsiteY0" fmla="*/ 373202 h 892340"/>
              <a:gd name="connsiteX1" fmla="*/ 458660 w 893673"/>
              <a:gd name="connsiteY1" fmla="*/ 225832 h 892340"/>
              <a:gd name="connsiteX2" fmla="*/ 260591 w 893673"/>
              <a:gd name="connsiteY2" fmla="*/ 11278 h 892340"/>
              <a:gd name="connsiteX3" fmla="*/ 199288 w 893673"/>
              <a:gd name="connsiteY3" fmla="*/ 11278 h 892340"/>
              <a:gd name="connsiteX4" fmla="*/ 88481 w 893673"/>
              <a:gd name="connsiteY4" fmla="*/ 119736 h 892340"/>
              <a:gd name="connsiteX5" fmla="*/ 88595 w 893673"/>
              <a:gd name="connsiteY5" fmla="*/ 119850 h 892340"/>
              <a:gd name="connsiteX6" fmla="*/ 11315 w 893673"/>
              <a:gd name="connsiteY6" fmla="*/ 197650 h 892340"/>
              <a:gd name="connsiteX7" fmla="*/ 11252 w 893673"/>
              <a:gd name="connsiteY7" fmla="*/ 258953 h 892340"/>
              <a:gd name="connsiteX8" fmla="*/ 225640 w 893673"/>
              <a:gd name="connsiteY8" fmla="*/ 457187 h 892340"/>
              <a:gd name="connsiteX9" fmla="*/ 372630 w 893673"/>
              <a:gd name="connsiteY9" fmla="*/ 892340 h 892340"/>
              <a:gd name="connsiteX10" fmla="*/ 612864 w 893673"/>
              <a:gd name="connsiteY10" fmla="*/ 659410 h 892340"/>
              <a:gd name="connsiteX11" fmla="*/ 614273 w 893673"/>
              <a:gd name="connsiteY11" fmla="*/ 660857 h 892340"/>
              <a:gd name="connsiteX12" fmla="*/ 893673 w 893673"/>
              <a:gd name="connsiteY12" fmla="*/ 373202 h 89234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893673" h="892340">
                <a:moveTo>
                  <a:pt x="893673" y="373202"/>
                </a:moveTo>
                <a:lnTo>
                  <a:pt x="458660" y="225832"/>
                </a:lnTo>
                <a:cubicBezTo>
                  <a:pt x="458660" y="225832"/>
                  <a:pt x="284213" y="28905"/>
                  <a:pt x="260591" y="11278"/>
                </a:cubicBezTo>
                <a:cubicBezTo>
                  <a:pt x="224802" y="-15455"/>
                  <a:pt x="199288" y="11278"/>
                  <a:pt x="199288" y="11278"/>
                </a:cubicBezTo>
                <a:lnTo>
                  <a:pt x="88481" y="119736"/>
                </a:lnTo>
                <a:lnTo>
                  <a:pt x="88595" y="119850"/>
                </a:lnTo>
                <a:lnTo>
                  <a:pt x="11315" y="197650"/>
                </a:lnTo>
                <a:cubicBezTo>
                  <a:pt x="11315" y="197650"/>
                  <a:pt x="-15443" y="223126"/>
                  <a:pt x="11252" y="258953"/>
                </a:cubicBezTo>
                <a:cubicBezTo>
                  <a:pt x="28867" y="282575"/>
                  <a:pt x="225640" y="457187"/>
                  <a:pt x="225640" y="457187"/>
                </a:cubicBezTo>
                <a:lnTo>
                  <a:pt x="372630" y="892340"/>
                </a:lnTo>
                <a:lnTo>
                  <a:pt x="612864" y="659410"/>
                </a:lnTo>
                <a:lnTo>
                  <a:pt x="614273" y="660857"/>
                </a:lnTo>
                <a:lnTo>
                  <a:pt x="893673" y="373202"/>
                </a:lnTo>
              </a:path>
            </a:pathLst>
          </a:custGeom>
          <a:solidFill>
            <a:srgbClr val="EEEDE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Freeform 3"/>
          <p:cNvSpPr/>
          <p:nvPr/>
        </p:nvSpPr>
        <p:spPr>
          <a:xfrm>
            <a:off x="3619500" y="3214688"/>
            <a:ext cx="157163" cy="149225"/>
          </a:xfrm>
          <a:custGeom>
            <a:avLst/>
            <a:gdLst>
              <a:gd name="connsiteX0" fmla="*/ 6350 w 157353"/>
              <a:gd name="connsiteY0" fmla="*/ 6350 h 149148"/>
              <a:gd name="connsiteX1" fmla="*/ 151003 w 157353"/>
              <a:gd name="connsiteY1" fmla="*/ 142798 h 149148"/>
            </a:gdLst>
            <a:ahLst/>
            <a:cxnLst>
              <a:cxn ang="0">
                <a:pos x="connsiteX0" y="connsiteY0"/>
              </a:cxn>
              <a:cxn ang="1">
                <a:pos x="connsiteX1" y="connsiteY1"/>
              </a:cxn>
            </a:cxnLst>
            <a:rect l="l" t="t" r="r" b="b"/>
            <a:pathLst>
              <a:path w="157353" h="149148">
                <a:moveTo>
                  <a:pt x="6350" y="6350"/>
                </a:moveTo>
                <a:lnTo>
                  <a:pt x="151003" y="142798"/>
                </a:lnTo>
              </a:path>
            </a:pathLst>
          </a:custGeom>
          <a:ln w="12700">
            <a:solidFill>
              <a:srgbClr val="A3A29B">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30" name="Freeform 3"/>
          <p:cNvSpPr/>
          <p:nvPr/>
        </p:nvSpPr>
        <p:spPr>
          <a:xfrm>
            <a:off x="3662363" y="3167063"/>
            <a:ext cx="157162" cy="149225"/>
          </a:xfrm>
          <a:custGeom>
            <a:avLst/>
            <a:gdLst>
              <a:gd name="connsiteX0" fmla="*/ 6350 w 157353"/>
              <a:gd name="connsiteY0" fmla="*/ 6350 h 149136"/>
              <a:gd name="connsiteX1" fmla="*/ 151002 w 157353"/>
              <a:gd name="connsiteY1" fmla="*/ 142786 h 149136"/>
            </a:gdLst>
            <a:ahLst/>
            <a:cxnLst>
              <a:cxn ang="0">
                <a:pos x="connsiteX0" y="connsiteY0"/>
              </a:cxn>
              <a:cxn ang="1">
                <a:pos x="connsiteX1" y="connsiteY1"/>
              </a:cxn>
            </a:cxnLst>
            <a:rect l="l" t="t" r="r" b="b"/>
            <a:pathLst>
              <a:path w="157353" h="149136">
                <a:moveTo>
                  <a:pt x="6350" y="6350"/>
                </a:moveTo>
                <a:lnTo>
                  <a:pt x="151002" y="142786"/>
                </a:lnTo>
              </a:path>
            </a:pathLst>
          </a:custGeom>
          <a:ln w="12700">
            <a:solidFill>
              <a:srgbClr val="A3A29B">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31" name="Freeform 3"/>
          <p:cNvSpPr/>
          <p:nvPr/>
        </p:nvSpPr>
        <p:spPr>
          <a:xfrm>
            <a:off x="3711575" y="3116263"/>
            <a:ext cx="157163" cy="149225"/>
          </a:xfrm>
          <a:custGeom>
            <a:avLst/>
            <a:gdLst>
              <a:gd name="connsiteX0" fmla="*/ 6350 w 157353"/>
              <a:gd name="connsiteY0" fmla="*/ 6350 h 149148"/>
              <a:gd name="connsiteX1" fmla="*/ 151003 w 157353"/>
              <a:gd name="connsiteY1" fmla="*/ 142798 h 149148"/>
            </a:gdLst>
            <a:ahLst/>
            <a:cxnLst>
              <a:cxn ang="0">
                <a:pos x="connsiteX0" y="connsiteY0"/>
              </a:cxn>
              <a:cxn ang="1">
                <a:pos x="connsiteX1" y="connsiteY1"/>
              </a:cxn>
            </a:cxnLst>
            <a:rect l="l" t="t" r="r" b="b"/>
            <a:pathLst>
              <a:path w="157353" h="149148">
                <a:moveTo>
                  <a:pt x="6350" y="6350"/>
                </a:moveTo>
                <a:lnTo>
                  <a:pt x="151003" y="142798"/>
                </a:lnTo>
              </a:path>
            </a:pathLst>
          </a:custGeom>
          <a:ln w="12700">
            <a:solidFill>
              <a:srgbClr val="A3A29B">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024" name="Freeform 3"/>
          <p:cNvSpPr/>
          <p:nvPr/>
        </p:nvSpPr>
        <p:spPr>
          <a:xfrm>
            <a:off x="3763963" y="3067050"/>
            <a:ext cx="157162" cy="149225"/>
          </a:xfrm>
          <a:custGeom>
            <a:avLst/>
            <a:gdLst>
              <a:gd name="connsiteX0" fmla="*/ 6350 w 157365"/>
              <a:gd name="connsiteY0" fmla="*/ 6350 h 149136"/>
              <a:gd name="connsiteX1" fmla="*/ 151015 w 157365"/>
              <a:gd name="connsiteY1" fmla="*/ 142786 h 149136"/>
            </a:gdLst>
            <a:ahLst/>
            <a:cxnLst>
              <a:cxn ang="0">
                <a:pos x="connsiteX0" y="connsiteY0"/>
              </a:cxn>
              <a:cxn ang="1">
                <a:pos x="connsiteX1" y="connsiteY1"/>
              </a:cxn>
            </a:cxnLst>
            <a:rect l="l" t="t" r="r" b="b"/>
            <a:pathLst>
              <a:path w="157365" h="149136">
                <a:moveTo>
                  <a:pt x="6350" y="6350"/>
                </a:moveTo>
                <a:lnTo>
                  <a:pt x="151015" y="142786"/>
                </a:lnTo>
              </a:path>
            </a:pathLst>
          </a:custGeom>
          <a:ln w="12700">
            <a:solidFill>
              <a:srgbClr val="A3A29B">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025" name="Freeform 3"/>
          <p:cNvSpPr/>
          <p:nvPr/>
        </p:nvSpPr>
        <p:spPr>
          <a:xfrm>
            <a:off x="3813175" y="3025775"/>
            <a:ext cx="153988" cy="153988"/>
          </a:xfrm>
          <a:custGeom>
            <a:avLst/>
            <a:gdLst>
              <a:gd name="connsiteX0" fmla="*/ 6350 w 153250"/>
              <a:gd name="connsiteY0" fmla="*/ 6350 h 153377"/>
              <a:gd name="connsiteX1" fmla="*/ 146900 w 153250"/>
              <a:gd name="connsiteY1" fmla="*/ 147027 h 153377"/>
            </a:gdLst>
            <a:ahLst/>
            <a:cxnLst>
              <a:cxn ang="0">
                <a:pos x="connsiteX0" y="connsiteY0"/>
              </a:cxn>
              <a:cxn ang="1">
                <a:pos x="connsiteX1" y="connsiteY1"/>
              </a:cxn>
            </a:cxnLst>
            <a:rect l="l" t="t" r="r" b="b"/>
            <a:pathLst>
              <a:path w="153250" h="153377">
                <a:moveTo>
                  <a:pt x="6350" y="6350"/>
                </a:moveTo>
                <a:lnTo>
                  <a:pt x="146900" y="147027"/>
                </a:lnTo>
              </a:path>
            </a:pathLst>
          </a:custGeom>
          <a:ln w="12700">
            <a:solidFill>
              <a:srgbClr val="A3A29B">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pic>
        <p:nvPicPr>
          <p:cNvPr id="310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3906" y="3604962"/>
            <a:ext cx="9017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4700" y="4813300"/>
            <a:ext cx="7747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itle 1"/>
          <p:cNvSpPr>
            <a:spLocks noGrp="1"/>
          </p:cNvSpPr>
          <p:nvPr>
            <p:ph type="ctrTitle"/>
          </p:nvPr>
        </p:nvSpPr>
        <p:spPr>
          <a:xfrm>
            <a:off x="1561964" y="1487487"/>
            <a:ext cx="9144000" cy="965199"/>
          </a:xfrm>
        </p:spPr>
        <p:txBody>
          <a:bodyPr/>
          <a:lstStyle/>
          <a:p>
            <a:r>
              <a:rPr lang="en-US" dirty="0" smtClean="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Test </a:t>
            </a:r>
            <a:r>
              <a:rPr lang="zh-CN" altLang="en-US" dirty="0" smtClean="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工序的系统化管理</a:t>
            </a:r>
            <a:endParaRPr lang="en-US"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spTree>
    <p:extLst>
      <p:ext uri="{BB962C8B-B14F-4D97-AF65-F5344CB8AC3E}">
        <p14:creationId xmlns:p14="http://schemas.microsoft.com/office/powerpoint/2010/main" val="12513433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0937" y="704352"/>
            <a:ext cx="9144000" cy="1046071"/>
          </a:xfrm>
        </p:spPr>
        <p:txBody>
          <a:bodyPr/>
          <a:lstStyle/>
          <a:p>
            <a:r>
              <a:rPr lang="zh-CN" altLang="en-US" dirty="0" smtClean="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问题的可视化</a:t>
            </a:r>
            <a:endParaRPr lang="en-US"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567" y="1750423"/>
            <a:ext cx="9013370" cy="4506685"/>
          </a:xfrm>
          <a:prstGeom prst="rect">
            <a:avLst/>
          </a:prstGeom>
        </p:spPr>
      </p:pic>
    </p:spTree>
    <p:extLst>
      <p:ext uri="{BB962C8B-B14F-4D97-AF65-F5344CB8AC3E}">
        <p14:creationId xmlns:p14="http://schemas.microsoft.com/office/powerpoint/2010/main" val="3609553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extLst>
              <p:ext uri="{D42A27DB-BD31-4B8C-83A1-F6EECF244321}">
                <p14:modId xmlns:p14="http://schemas.microsoft.com/office/powerpoint/2010/main" val="398685922"/>
              </p:ext>
            </p:extLst>
          </p:nvPr>
        </p:nvGraphicFramePr>
        <p:xfrm>
          <a:off x="530225" y="1879600"/>
          <a:ext cx="10710863" cy="4140200"/>
        </p:xfrm>
        <a:graphic>
          <a:graphicData uri="http://schemas.openxmlformats.org/presentationml/2006/ole">
            <mc:AlternateContent xmlns:mc="http://schemas.openxmlformats.org/markup-compatibility/2006">
              <mc:Choice xmlns:v="urn:schemas-microsoft-com:vml" Requires="v">
                <p:oleObj spid="_x0000_s22549" name="Worksheet" r:id="rId4" imgW="4952895" imgH="1914501" progId="Excel.Sheet.12">
                  <p:embed/>
                </p:oleObj>
              </mc:Choice>
              <mc:Fallback>
                <p:oleObj name="Worksheet" r:id="rId4" imgW="4952895" imgH="1914501" progId="Excel.Sheet.12">
                  <p:embed/>
                  <p:pic>
                    <p:nvPicPr>
                      <p:cNvPr id="0" name=""/>
                      <p:cNvPicPr/>
                      <p:nvPr/>
                    </p:nvPicPr>
                    <p:blipFill>
                      <a:blip r:embed="rId5"/>
                      <a:stretch>
                        <a:fillRect/>
                      </a:stretch>
                    </p:blipFill>
                    <p:spPr>
                      <a:xfrm>
                        <a:off x="530225" y="1879600"/>
                        <a:ext cx="10710863" cy="4140200"/>
                      </a:xfrm>
                      <a:prstGeom prst="rect">
                        <a:avLst/>
                      </a:prstGeom>
                    </p:spPr>
                  </p:pic>
                </p:oleObj>
              </mc:Fallback>
            </mc:AlternateContent>
          </a:graphicData>
        </a:graphic>
      </p:graphicFrame>
      <p:sp>
        <p:nvSpPr>
          <p:cNvPr id="9" name="TextBox 8"/>
          <p:cNvSpPr txBox="1"/>
          <p:nvPr/>
        </p:nvSpPr>
        <p:spPr>
          <a:xfrm>
            <a:off x="3822700" y="698500"/>
            <a:ext cx="5816600" cy="1015663"/>
          </a:xfrm>
          <a:prstGeom prst="rect">
            <a:avLst/>
          </a:prstGeom>
          <a:noFill/>
        </p:spPr>
        <p:txBody>
          <a:bodyPr wrap="square" rtlCol="0">
            <a:spAutoFit/>
          </a:bodyPr>
          <a:lstStyle/>
          <a:p>
            <a:r>
              <a:rPr lang="zh-CN" altLang="en-US" sz="6000" dirty="0" smtClean="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原始数据</a:t>
            </a:r>
            <a:endParaRPr lang="en-US" sz="6000"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spTree>
    <p:extLst>
      <p:ext uri="{BB962C8B-B14F-4D97-AF65-F5344CB8AC3E}">
        <p14:creationId xmlns:p14="http://schemas.microsoft.com/office/powerpoint/2010/main" val="34557463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ontent Placeholder 35"/>
          <p:cNvGraphicFramePr>
            <a:graphicFrameLocks noGrp="1"/>
          </p:cNvGraphicFramePr>
          <p:nvPr>
            <p:ph idx="1"/>
            <p:extLst>
              <p:ext uri="{D42A27DB-BD31-4B8C-83A1-F6EECF244321}">
                <p14:modId xmlns:p14="http://schemas.microsoft.com/office/powerpoint/2010/main" val="4279667280"/>
              </p:ext>
            </p:extLst>
          </p:nvPr>
        </p:nvGraphicFramePr>
        <p:xfrm>
          <a:off x="1097281" y="849087"/>
          <a:ext cx="10136778" cy="46765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4927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uiExpand="1">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3104004576"/>
              </p:ext>
            </p:extLst>
          </p:nvPr>
        </p:nvGraphicFramePr>
        <p:xfrm>
          <a:off x="1547812" y="770709"/>
          <a:ext cx="9096375" cy="48157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374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33600" y="304800"/>
            <a:ext cx="8115300" cy="1015663"/>
          </a:xfrm>
          <a:prstGeom prst="rect">
            <a:avLst/>
          </a:prstGeom>
          <a:noFill/>
        </p:spPr>
        <p:txBody>
          <a:bodyPr wrap="square" rtlCol="0">
            <a:spAutoFit/>
          </a:bodyPr>
          <a:lstStyle/>
          <a:p>
            <a:r>
              <a:rPr lang="en-US" altLang="zh-CN" sz="6000" dirty="0" smtClean="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	Mag</a:t>
            </a:r>
            <a:r>
              <a:rPr lang="zh-CN" altLang="en-US" sz="6000" dirty="0" smtClean="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测试结果跟踪</a:t>
            </a:r>
            <a:endParaRPr lang="en-US" sz="6000"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pic>
        <p:nvPicPr>
          <p:cNvPr id="6" name="Picture 5"/>
          <p:cNvPicPr>
            <a:picLocks noChangeAspect="1"/>
          </p:cNvPicPr>
          <p:nvPr/>
        </p:nvPicPr>
        <p:blipFill>
          <a:blip r:embed="rId3"/>
          <a:stretch>
            <a:fillRect/>
          </a:stretch>
        </p:blipFill>
        <p:spPr>
          <a:xfrm>
            <a:off x="928687" y="1663363"/>
            <a:ext cx="5465607" cy="4094163"/>
          </a:xfrm>
          <a:prstGeom prst="rect">
            <a:avLst/>
          </a:prstGeom>
        </p:spPr>
      </p:pic>
      <p:pic>
        <p:nvPicPr>
          <p:cNvPr id="9" name="Picture 8"/>
          <p:cNvPicPr>
            <a:picLocks noChangeAspect="1"/>
          </p:cNvPicPr>
          <p:nvPr/>
        </p:nvPicPr>
        <p:blipFill>
          <a:blip r:embed="rId4"/>
          <a:stretch>
            <a:fillRect/>
          </a:stretch>
        </p:blipFill>
        <p:spPr>
          <a:xfrm>
            <a:off x="7599207" y="1663363"/>
            <a:ext cx="2990850" cy="5029200"/>
          </a:xfrm>
          <a:prstGeom prst="rect">
            <a:avLst/>
          </a:prstGeom>
        </p:spPr>
      </p:pic>
    </p:spTree>
    <p:extLst>
      <p:ext uri="{BB962C8B-B14F-4D97-AF65-F5344CB8AC3E}">
        <p14:creationId xmlns:p14="http://schemas.microsoft.com/office/powerpoint/2010/main" val="31945958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extLst>
              <p:ext uri="{D42A27DB-BD31-4B8C-83A1-F6EECF244321}">
                <p14:modId xmlns:p14="http://schemas.microsoft.com/office/powerpoint/2010/main" val="3825501105"/>
              </p:ext>
            </p:extLst>
          </p:nvPr>
        </p:nvGraphicFramePr>
        <p:xfrm>
          <a:off x="160338" y="1930400"/>
          <a:ext cx="11715750" cy="3098800"/>
        </p:xfrm>
        <a:graphic>
          <a:graphicData uri="http://schemas.openxmlformats.org/presentationml/2006/ole">
            <mc:AlternateContent xmlns:mc="http://schemas.openxmlformats.org/markup-compatibility/2006">
              <mc:Choice xmlns:v="urn:schemas-microsoft-com:vml" Requires="v">
                <p:oleObj spid="_x0000_s21603" name="Worksheet" r:id="rId4" imgW="6772446" imgH="1790541" progId="Excel.Sheet.8">
                  <p:embed/>
                </p:oleObj>
              </mc:Choice>
              <mc:Fallback>
                <p:oleObj name="Worksheet" r:id="rId4" imgW="6772446" imgH="1790541" progId="Excel.Sheet.8">
                  <p:embed/>
                  <p:pic>
                    <p:nvPicPr>
                      <p:cNvPr id="0" name=""/>
                      <p:cNvPicPr/>
                      <p:nvPr/>
                    </p:nvPicPr>
                    <p:blipFill>
                      <a:blip r:embed="rId5"/>
                      <a:stretch>
                        <a:fillRect/>
                      </a:stretch>
                    </p:blipFill>
                    <p:spPr>
                      <a:xfrm>
                        <a:off x="160338" y="1930400"/>
                        <a:ext cx="11715750" cy="3098800"/>
                      </a:xfrm>
                      <a:prstGeom prst="rect">
                        <a:avLst/>
                      </a:prstGeom>
                    </p:spPr>
                  </p:pic>
                </p:oleObj>
              </mc:Fallback>
            </mc:AlternateContent>
          </a:graphicData>
        </a:graphic>
      </p:graphicFrame>
      <p:sp>
        <p:nvSpPr>
          <p:cNvPr id="2" name="TextBox 1"/>
          <p:cNvSpPr txBox="1"/>
          <p:nvPr/>
        </p:nvSpPr>
        <p:spPr>
          <a:xfrm>
            <a:off x="2133600" y="304800"/>
            <a:ext cx="8115300" cy="1015663"/>
          </a:xfrm>
          <a:prstGeom prst="rect">
            <a:avLst/>
          </a:prstGeom>
          <a:noFill/>
        </p:spPr>
        <p:txBody>
          <a:bodyPr wrap="square" rtlCol="0">
            <a:spAutoFit/>
          </a:bodyPr>
          <a:lstStyle/>
          <a:p>
            <a:r>
              <a:rPr lang="en-US" altLang="zh-CN" sz="6000" dirty="0" smtClean="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	Mag</a:t>
            </a:r>
            <a:r>
              <a:rPr lang="zh-CN" altLang="en-US" sz="6000" dirty="0" smtClean="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测试结果跟踪</a:t>
            </a:r>
            <a:endParaRPr lang="en-US" sz="6000"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spTree>
    <p:extLst>
      <p:ext uri="{BB962C8B-B14F-4D97-AF65-F5344CB8AC3E}">
        <p14:creationId xmlns:p14="http://schemas.microsoft.com/office/powerpoint/2010/main" val="42218437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意义</a:t>
            </a:r>
            <a:endParaRPr lang="en-US" dirty="0"/>
          </a:p>
        </p:txBody>
      </p:sp>
      <p:sp>
        <p:nvSpPr>
          <p:cNvPr id="3" name="Content Placeholder 2"/>
          <p:cNvSpPr>
            <a:spLocks noGrp="1"/>
          </p:cNvSpPr>
          <p:nvPr>
            <p:ph idx="1"/>
          </p:nvPr>
        </p:nvSpPr>
        <p:spPr/>
        <p:txBody>
          <a:bodyPr/>
          <a:lstStyle/>
          <a:p>
            <a:r>
              <a:rPr lang="zh-CN" altLang="en-US" dirty="0" smtClean="0"/>
              <a:t>现在进入大数据时代（找书上的东西介绍一下）</a:t>
            </a:r>
            <a:endParaRPr lang="en-US" altLang="zh-CN" dirty="0" smtClean="0"/>
          </a:p>
          <a:p>
            <a:r>
              <a:rPr lang="zh-CN" altLang="en-US" dirty="0" smtClean="0"/>
              <a:t>利用公司现有的数据资源开发监控系统。这仍然是一块可以挖掘的资源。</a:t>
            </a:r>
            <a:endParaRPr lang="en-US" altLang="zh-CN" dirty="0" smtClean="0"/>
          </a:p>
          <a:p>
            <a:r>
              <a:rPr lang="zh-CN" altLang="en-US" dirty="0"/>
              <a:t>工程</a:t>
            </a:r>
            <a:r>
              <a:rPr lang="zh-CN" altLang="en-US" dirty="0" smtClean="0"/>
              <a:t>部利用监控数据监控工艺参数，而我们生产部可以利用这些数据监控流程。</a:t>
            </a:r>
            <a:endParaRPr lang="en-US" altLang="zh-CN" dirty="0" smtClean="0"/>
          </a:p>
          <a:p>
            <a:r>
              <a:rPr lang="zh-CN" altLang="en-US" dirty="0"/>
              <a:t>取</a:t>
            </a:r>
            <a:r>
              <a:rPr lang="zh-CN" altLang="en-US" dirty="0" smtClean="0"/>
              <a:t>代</a:t>
            </a:r>
            <a:r>
              <a:rPr lang="zh-CN" altLang="en-US" dirty="0"/>
              <a:t>手动的过程。解放出来的时间可以让人们去关注更有价值的东西。我认为这就是计算机作为一个工具具有的意义。</a:t>
            </a:r>
            <a:endParaRPr lang="en-US" altLang="zh-CN" dirty="0"/>
          </a:p>
          <a:p>
            <a:endParaRPr lang="en-US" dirty="0">
              <a:solidFill>
                <a:prstClr val="black"/>
              </a:solidFill>
            </a:endParaRPr>
          </a:p>
        </p:txBody>
      </p:sp>
    </p:spTree>
    <p:extLst>
      <p:ext uri="{BB962C8B-B14F-4D97-AF65-F5344CB8AC3E}">
        <p14:creationId xmlns:p14="http://schemas.microsoft.com/office/powerpoint/2010/main" val="25650929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以后还可以做的工作</a:t>
            </a:r>
            <a:endParaRPr lang="en-US" dirty="0"/>
          </a:p>
        </p:txBody>
      </p:sp>
      <p:sp>
        <p:nvSpPr>
          <p:cNvPr id="3" name="Content Placeholder 2"/>
          <p:cNvSpPr>
            <a:spLocks noGrp="1"/>
          </p:cNvSpPr>
          <p:nvPr>
            <p:ph idx="1"/>
          </p:nvPr>
        </p:nvSpPr>
        <p:spPr>
          <a:xfrm>
            <a:off x="838200" y="1722393"/>
            <a:ext cx="10515600" cy="4351338"/>
          </a:xfrm>
        </p:spPr>
        <p:txBody>
          <a:bodyPr/>
          <a:lstStyle/>
          <a:p>
            <a:pPr marL="0" indent="0">
              <a:buNone/>
            </a:pPr>
            <a:r>
              <a:rPr lang="en-US" dirty="0" smtClean="0">
                <a:latin typeface="新宋体" panose="02010609030101010101" pitchFamily="49" charset="-122"/>
                <a:ea typeface="新宋体" panose="02010609030101010101" pitchFamily="49" charset="-122"/>
              </a:rPr>
              <a:t>A</a:t>
            </a:r>
            <a:r>
              <a:rPr lang="en-US" altLang="zh-CN" dirty="0" smtClean="0">
                <a:latin typeface="新宋体" panose="02010609030101010101" pitchFamily="49" charset="-122"/>
                <a:ea typeface="新宋体" panose="02010609030101010101" pitchFamily="49" charset="-122"/>
              </a:rPr>
              <a:t>ged WIP</a:t>
            </a:r>
          </a:p>
          <a:p>
            <a:pPr marL="0" indent="0">
              <a:buNone/>
            </a:pPr>
            <a:r>
              <a:rPr lang="en-US" altLang="zh-CN" dirty="0" smtClean="0">
                <a:latin typeface="新宋体" panose="02010609030101010101" pitchFamily="49" charset="-122"/>
                <a:ea typeface="新宋体" panose="02010609030101010101" pitchFamily="49" charset="-122"/>
              </a:rPr>
              <a:t>Rule</a:t>
            </a:r>
          </a:p>
          <a:p>
            <a:pPr marL="0" indent="0">
              <a:buNone/>
            </a:pPr>
            <a:r>
              <a:rPr lang="en-US" altLang="zh-CN" dirty="0" smtClean="0">
                <a:latin typeface="新宋体" panose="02010609030101010101" pitchFamily="49" charset="-122"/>
                <a:ea typeface="新宋体" panose="02010609030101010101" pitchFamily="49" charset="-122"/>
              </a:rPr>
              <a:t>MVI</a:t>
            </a:r>
          </a:p>
          <a:p>
            <a:pPr marL="0" indent="0">
              <a:buNone/>
            </a:pPr>
            <a:r>
              <a:rPr lang="zh-CN" altLang="en-US" dirty="0" smtClean="0">
                <a:latin typeface="新宋体" panose="02010609030101010101" pitchFamily="49" charset="-122"/>
                <a:ea typeface="新宋体" panose="02010609030101010101" pitchFamily="49" charset="-122"/>
              </a:rPr>
              <a:t>辅料统计</a:t>
            </a:r>
            <a:endParaRPr lang="en-US" altLang="zh-CN" dirty="0">
              <a:latin typeface="新宋体" panose="02010609030101010101" pitchFamily="49" charset="-122"/>
              <a:ea typeface="新宋体" panose="02010609030101010101" pitchFamily="49" charset="-122"/>
            </a:endParaRPr>
          </a:p>
          <a:p>
            <a:pPr marL="0" indent="0">
              <a:buNone/>
            </a:pPr>
            <a:r>
              <a:rPr lang="zh-CN" altLang="en-US" dirty="0">
                <a:latin typeface="新宋体" panose="02010609030101010101" pitchFamily="49" charset="-122"/>
                <a:ea typeface="新宋体" panose="02010609030101010101" pitchFamily="49" charset="-122"/>
              </a:rPr>
              <a:t>人</a:t>
            </a:r>
            <a:r>
              <a:rPr lang="zh-CN" altLang="en-US" dirty="0" smtClean="0">
                <a:latin typeface="新宋体" panose="02010609030101010101" pitchFamily="49" charset="-122"/>
                <a:ea typeface="新宋体" panose="02010609030101010101" pitchFamily="49" charset="-122"/>
              </a:rPr>
              <a:t>为操作</a:t>
            </a:r>
            <a:endParaRPr lang="en-US" altLang="zh-CN" dirty="0" smtClean="0">
              <a:latin typeface="新宋体" panose="02010609030101010101" pitchFamily="49" charset="-122"/>
              <a:ea typeface="新宋体" panose="02010609030101010101" pitchFamily="49" charset="-122"/>
            </a:endParaRPr>
          </a:p>
          <a:p>
            <a:pPr marL="0" indent="0">
              <a:buNone/>
            </a:pPr>
            <a:r>
              <a:rPr lang="zh-CN" altLang="en-US" dirty="0" smtClean="0">
                <a:latin typeface="新宋体" panose="02010609030101010101" pitchFamily="49" charset="-122"/>
                <a:ea typeface="新宋体" panose="02010609030101010101" pitchFamily="49" charset="-122"/>
              </a:rPr>
              <a:t>取代手工报表。既然都是从</a:t>
            </a:r>
            <a:r>
              <a:rPr lang="en-US" altLang="zh-CN" dirty="0" smtClean="0">
                <a:latin typeface="新宋体" panose="02010609030101010101" pitchFamily="49" charset="-122"/>
                <a:ea typeface="新宋体" panose="02010609030101010101" pitchFamily="49" charset="-122"/>
              </a:rPr>
              <a:t>QMF</a:t>
            </a:r>
            <a:r>
              <a:rPr lang="zh-CN" altLang="en-US" dirty="0" smtClean="0">
                <a:latin typeface="新宋体" panose="02010609030101010101" pitchFamily="49" charset="-122"/>
                <a:ea typeface="新宋体" panose="02010609030101010101" pitchFamily="49" charset="-122"/>
              </a:rPr>
              <a:t>上面取得数据再加工，发布。那么就存在可以取代的地方。</a:t>
            </a:r>
            <a:endParaRPr lang="en-US" altLang="zh-CN" dirty="0" smtClean="0">
              <a:latin typeface="新宋体" panose="02010609030101010101" pitchFamily="49" charset="-122"/>
              <a:ea typeface="新宋体" panose="02010609030101010101" pitchFamily="49" charset="-122"/>
            </a:endParaRPr>
          </a:p>
          <a:p>
            <a:pPr marL="0" indent="0">
              <a:buNone/>
            </a:pPr>
            <a:r>
              <a:rPr lang="en-US" altLang="zh-CN" dirty="0" smtClean="0">
                <a:latin typeface="新宋体" panose="02010609030101010101" pitchFamily="49" charset="-122"/>
                <a:ea typeface="新宋体" panose="02010609030101010101" pitchFamily="49" charset="-122"/>
              </a:rPr>
              <a:t>To be continue</a:t>
            </a:r>
          </a:p>
        </p:txBody>
      </p:sp>
    </p:spTree>
    <p:extLst>
      <p:ext uri="{BB962C8B-B14F-4D97-AF65-F5344CB8AC3E}">
        <p14:creationId xmlns:p14="http://schemas.microsoft.com/office/powerpoint/2010/main" val="13639888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854926" y="679121"/>
            <a:ext cx="8700207" cy="4959146"/>
            <a:chOff x="730980" y="1090334"/>
            <a:chExt cx="7785223" cy="4756590"/>
          </a:xfrm>
          <a:solidFill>
            <a:schemeClr val="bg1"/>
          </a:solidFill>
        </p:grpSpPr>
        <p:grpSp>
          <p:nvGrpSpPr>
            <p:cNvPr id="6" name="Group 90"/>
            <p:cNvGrpSpPr/>
            <p:nvPr/>
          </p:nvGrpSpPr>
          <p:grpSpPr>
            <a:xfrm>
              <a:off x="730980" y="1759074"/>
              <a:ext cx="7785223" cy="4087850"/>
              <a:chOff x="730980" y="1759074"/>
              <a:chExt cx="7785223" cy="4087850"/>
            </a:xfrm>
            <a:grpFill/>
          </p:grpSpPr>
          <p:cxnSp>
            <p:nvCxnSpPr>
              <p:cNvPr id="28" name="Straight Connector 27"/>
              <p:cNvCxnSpPr>
                <a:stCxn id="23" idx="2"/>
              </p:cNvCxnSpPr>
              <p:nvPr/>
            </p:nvCxnSpPr>
            <p:spPr>
              <a:xfrm>
                <a:off x="2274777" y="2294758"/>
                <a:ext cx="733394" cy="1540150"/>
              </a:xfrm>
              <a:prstGeom prst="line">
                <a:avLst/>
              </a:prstGeom>
              <a:grpFill/>
              <a:ln w="76200" cap="rnd" cmpd="sng" algn="ctr">
                <a:solidFill>
                  <a:schemeClr val="bg1"/>
                </a:solidFill>
                <a:prstDash val="solid"/>
              </a:ln>
              <a:effectLst/>
            </p:spPr>
          </p:cxnSp>
          <p:cxnSp>
            <p:nvCxnSpPr>
              <p:cNvPr id="29" name="Straight Connector 24"/>
              <p:cNvCxnSpPr>
                <a:stCxn id="22" idx="2"/>
              </p:cNvCxnSpPr>
              <p:nvPr/>
            </p:nvCxnSpPr>
            <p:spPr>
              <a:xfrm>
                <a:off x="3740881" y="1759074"/>
                <a:ext cx="1143000" cy="2103120"/>
              </a:xfrm>
              <a:prstGeom prst="line">
                <a:avLst/>
              </a:prstGeom>
              <a:grpFill/>
              <a:ln w="76200" cap="rnd" cmpd="sng" algn="ctr">
                <a:solidFill>
                  <a:schemeClr val="bg1"/>
                </a:solidFill>
                <a:prstDash val="solid"/>
              </a:ln>
              <a:effectLst/>
            </p:spPr>
          </p:cxnSp>
          <p:cxnSp>
            <p:nvCxnSpPr>
              <p:cNvPr id="30" name="Straight Connector 23"/>
              <p:cNvCxnSpPr>
                <a:stCxn id="21" idx="2"/>
              </p:cNvCxnSpPr>
              <p:nvPr/>
            </p:nvCxnSpPr>
            <p:spPr>
              <a:xfrm>
                <a:off x="5221313" y="2309885"/>
                <a:ext cx="1143000" cy="1528775"/>
              </a:xfrm>
              <a:prstGeom prst="line">
                <a:avLst/>
              </a:prstGeom>
              <a:grpFill/>
              <a:ln w="76200" cap="rnd" cmpd="sng" algn="ctr">
                <a:solidFill>
                  <a:schemeClr val="bg1"/>
                </a:solidFill>
                <a:prstDash val="solid"/>
              </a:ln>
              <a:effectLst/>
            </p:spPr>
          </p:cxnSp>
          <p:cxnSp>
            <p:nvCxnSpPr>
              <p:cNvPr id="31" name="Straight Connector 39"/>
              <p:cNvCxnSpPr/>
              <p:nvPr/>
            </p:nvCxnSpPr>
            <p:spPr>
              <a:xfrm flipV="1">
                <a:off x="5531580" y="3905759"/>
                <a:ext cx="609600" cy="1535826"/>
              </a:xfrm>
              <a:prstGeom prst="line">
                <a:avLst/>
              </a:prstGeom>
              <a:grpFill/>
              <a:ln w="76200" cap="rnd" cmpd="sng" algn="ctr">
                <a:solidFill>
                  <a:schemeClr val="bg1"/>
                </a:solidFill>
                <a:prstDash val="solid"/>
              </a:ln>
              <a:effectLst/>
            </p:spPr>
          </p:cxnSp>
          <p:cxnSp>
            <p:nvCxnSpPr>
              <p:cNvPr id="32" name="Straight Connector 40"/>
              <p:cNvCxnSpPr/>
              <p:nvPr/>
            </p:nvCxnSpPr>
            <p:spPr>
              <a:xfrm flipV="1">
                <a:off x="3861435" y="3838660"/>
                <a:ext cx="1060545" cy="2008264"/>
              </a:xfrm>
              <a:prstGeom prst="line">
                <a:avLst/>
              </a:prstGeom>
              <a:grpFill/>
              <a:ln w="76200" cap="rnd" cmpd="sng" algn="ctr">
                <a:solidFill>
                  <a:schemeClr val="bg1"/>
                </a:solidFill>
                <a:prstDash val="solid"/>
              </a:ln>
              <a:effectLst/>
            </p:spPr>
          </p:cxnSp>
          <p:cxnSp>
            <p:nvCxnSpPr>
              <p:cNvPr id="33" name="Straight Connector 41"/>
              <p:cNvCxnSpPr/>
              <p:nvPr/>
            </p:nvCxnSpPr>
            <p:spPr>
              <a:xfrm flipV="1">
                <a:off x="1799899" y="3921112"/>
                <a:ext cx="1213562" cy="1612482"/>
              </a:xfrm>
              <a:prstGeom prst="line">
                <a:avLst/>
              </a:prstGeom>
              <a:grpFill/>
              <a:ln w="76200" cap="rnd" cmpd="sng" algn="ctr">
                <a:solidFill>
                  <a:schemeClr val="bg1"/>
                </a:solidFill>
                <a:prstDash val="solid"/>
              </a:ln>
              <a:effectLst/>
            </p:spPr>
          </p:cxnSp>
          <p:sp>
            <p:nvSpPr>
              <p:cNvPr id="34" name="Freeform 7"/>
              <p:cNvSpPr>
                <a:spLocks/>
              </p:cNvSpPr>
              <p:nvPr/>
            </p:nvSpPr>
            <p:spPr bwMode="auto">
              <a:xfrm>
                <a:off x="730980" y="2259654"/>
                <a:ext cx="7785223" cy="2960610"/>
              </a:xfrm>
              <a:custGeom>
                <a:avLst/>
                <a:gdLst>
                  <a:gd name="connsiteX0" fmla="*/ 6458167 w 7785223"/>
                  <a:gd name="connsiteY0" fmla="*/ 833882 h 2960610"/>
                  <a:gd name="connsiteX1" fmla="*/ 6206458 w 7785223"/>
                  <a:gd name="connsiteY1" fmla="*/ 1085591 h 2960610"/>
                  <a:gd name="connsiteX2" fmla="*/ 6458167 w 7785223"/>
                  <a:gd name="connsiteY2" fmla="*/ 1337300 h 2960610"/>
                  <a:gd name="connsiteX3" fmla="*/ 6709876 w 7785223"/>
                  <a:gd name="connsiteY3" fmla="*/ 1085591 h 2960610"/>
                  <a:gd name="connsiteX4" fmla="*/ 6458167 w 7785223"/>
                  <a:gd name="connsiteY4" fmla="*/ 833882 h 2960610"/>
                  <a:gd name="connsiteX5" fmla="*/ 124054 w 7785223"/>
                  <a:gd name="connsiteY5" fmla="*/ 0 h 2960610"/>
                  <a:gd name="connsiteX6" fmla="*/ 881802 w 7785223"/>
                  <a:gd name="connsiteY6" fmla="*/ 766777 h 2960610"/>
                  <a:gd name="connsiteX7" fmla="*/ 1232618 w 7785223"/>
                  <a:gd name="connsiteY7" fmla="*/ 1485722 h 2960610"/>
                  <a:gd name="connsiteX8" fmla="*/ 2569785 w 7785223"/>
                  <a:gd name="connsiteY8" fmla="*/ 1533897 h 2960610"/>
                  <a:gd name="connsiteX9" fmla="*/ 5704061 w 7785223"/>
                  <a:gd name="connsiteY9" fmla="*/ 1488530 h 2960610"/>
                  <a:gd name="connsiteX10" fmla="*/ 6184373 w 7785223"/>
                  <a:gd name="connsiteY10" fmla="*/ 217410 h 2960610"/>
                  <a:gd name="connsiteX11" fmla="*/ 7585117 w 7785223"/>
                  <a:gd name="connsiteY11" fmla="*/ 1247424 h 2960610"/>
                  <a:gd name="connsiteX12" fmla="*/ 7785223 w 7785223"/>
                  <a:gd name="connsiteY12" fmla="*/ 1625797 h 2960610"/>
                  <a:gd name="connsiteX13" fmla="*/ 7506128 w 7785223"/>
                  <a:gd name="connsiteY13" fmla="*/ 2067231 h 2960610"/>
                  <a:gd name="connsiteX14" fmla="*/ 7074320 w 7785223"/>
                  <a:gd name="connsiteY14" fmla="*/ 2519175 h 2960610"/>
                  <a:gd name="connsiteX15" fmla="*/ 6737299 w 7785223"/>
                  <a:gd name="connsiteY15" fmla="*/ 2324735 h 2960610"/>
                  <a:gd name="connsiteX16" fmla="*/ 6911075 w 7785223"/>
                  <a:gd name="connsiteY16" fmla="*/ 2629534 h 2960610"/>
                  <a:gd name="connsiteX17" fmla="*/ 6173841 w 7785223"/>
                  <a:gd name="connsiteY17" fmla="*/ 2960610 h 2960610"/>
                  <a:gd name="connsiteX18" fmla="*/ 5697534 w 7785223"/>
                  <a:gd name="connsiteY18" fmla="*/ 1718745 h 2960610"/>
                  <a:gd name="connsiteX19" fmla="*/ 4260900 w 7785223"/>
                  <a:gd name="connsiteY19" fmla="*/ 1707212 h 2960610"/>
                  <a:gd name="connsiteX20" fmla="*/ 1262370 w 7785223"/>
                  <a:gd name="connsiteY20" fmla="*/ 1801983 h 2960610"/>
                  <a:gd name="connsiteX21" fmla="*/ 907344 w 7785223"/>
                  <a:gd name="connsiteY21" fmla="*/ 2381268 h 2960610"/>
                  <a:gd name="connsiteX22" fmla="*/ 192166 w 7785223"/>
                  <a:gd name="connsiteY22" fmla="*/ 2960610 h 2960610"/>
                  <a:gd name="connsiteX23" fmla="*/ 149596 w 7785223"/>
                  <a:gd name="connsiteY23" fmla="*/ 2142715 h 2960610"/>
                  <a:gd name="connsiteX24" fmla="*/ 515699 w 7785223"/>
                  <a:gd name="connsiteY24" fmla="*/ 1640050 h 2960610"/>
                  <a:gd name="connsiteX25" fmla="*/ 4858 w 7785223"/>
                  <a:gd name="connsiteY25" fmla="*/ 958471 h 2960610"/>
                  <a:gd name="connsiteX26" fmla="*/ 124054 w 7785223"/>
                  <a:gd name="connsiteY26" fmla="*/ 0 h 2960610"/>
                  <a:gd name="connsiteX0" fmla="*/ 6458167 w 7785223"/>
                  <a:gd name="connsiteY0" fmla="*/ 833882 h 2960610"/>
                  <a:gd name="connsiteX1" fmla="*/ 6206458 w 7785223"/>
                  <a:gd name="connsiteY1" fmla="*/ 1085591 h 2960610"/>
                  <a:gd name="connsiteX2" fmla="*/ 6458167 w 7785223"/>
                  <a:gd name="connsiteY2" fmla="*/ 1337300 h 2960610"/>
                  <a:gd name="connsiteX3" fmla="*/ 6709876 w 7785223"/>
                  <a:gd name="connsiteY3" fmla="*/ 1085591 h 2960610"/>
                  <a:gd name="connsiteX4" fmla="*/ 6458167 w 7785223"/>
                  <a:gd name="connsiteY4" fmla="*/ 833882 h 2960610"/>
                  <a:gd name="connsiteX5" fmla="*/ 124054 w 7785223"/>
                  <a:gd name="connsiteY5" fmla="*/ 0 h 2960610"/>
                  <a:gd name="connsiteX6" fmla="*/ 881802 w 7785223"/>
                  <a:gd name="connsiteY6" fmla="*/ 766777 h 2960610"/>
                  <a:gd name="connsiteX7" fmla="*/ 1232618 w 7785223"/>
                  <a:gd name="connsiteY7" fmla="*/ 1485722 h 2960610"/>
                  <a:gd name="connsiteX8" fmla="*/ 2569785 w 7785223"/>
                  <a:gd name="connsiteY8" fmla="*/ 1533897 h 2960610"/>
                  <a:gd name="connsiteX9" fmla="*/ 5704061 w 7785223"/>
                  <a:gd name="connsiteY9" fmla="*/ 1488530 h 2960610"/>
                  <a:gd name="connsiteX10" fmla="*/ 6184373 w 7785223"/>
                  <a:gd name="connsiteY10" fmla="*/ 217410 h 2960610"/>
                  <a:gd name="connsiteX11" fmla="*/ 7585117 w 7785223"/>
                  <a:gd name="connsiteY11" fmla="*/ 1247424 h 2960610"/>
                  <a:gd name="connsiteX12" fmla="*/ 7785223 w 7785223"/>
                  <a:gd name="connsiteY12" fmla="*/ 1625797 h 2960610"/>
                  <a:gd name="connsiteX13" fmla="*/ 7506128 w 7785223"/>
                  <a:gd name="connsiteY13" fmla="*/ 2067231 h 2960610"/>
                  <a:gd name="connsiteX14" fmla="*/ 7074320 w 7785223"/>
                  <a:gd name="connsiteY14" fmla="*/ 2519175 h 2960610"/>
                  <a:gd name="connsiteX15" fmla="*/ 6737299 w 7785223"/>
                  <a:gd name="connsiteY15" fmla="*/ 2324735 h 2960610"/>
                  <a:gd name="connsiteX16" fmla="*/ 6911075 w 7785223"/>
                  <a:gd name="connsiteY16" fmla="*/ 2629534 h 2960610"/>
                  <a:gd name="connsiteX17" fmla="*/ 6173841 w 7785223"/>
                  <a:gd name="connsiteY17" fmla="*/ 2960610 h 2960610"/>
                  <a:gd name="connsiteX18" fmla="*/ 5697534 w 7785223"/>
                  <a:gd name="connsiteY18" fmla="*/ 1718745 h 2960610"/>
                  <a:gd name="connsiteX19" fmla="*/ 4260900 w 7785223"/>
                  <a:gd name="connsiteY19" fmla="*/ 1707212 h 2960610"/>
                  <a:gd name="connsiteX20" fmla="*/ 1262370 w 7785223"/>
                  <a:gd name="connsiteY20" fmla="*/ 1801983 h 2960610"/>
                  <a:gd name="connsiteX21" fmla="*/ 907344 w 7785223"/>
                  <a:gd name="connsiteY21" fmla="*/ 2381268 h 2960610"/>
                  <a:gd name="connsiteX22" fmla="*/ 192166 w 7785223"/>
                  <a:gd name="connsiteY22" fmla="*/ 2960610 h 2960610"/>
                  <a:gd name="connsiteX23" fmla="*/ 149596 w 7785223"/>
                  <a:gd name="connsiteY23" fmla="*/ 2142715 h 2960610"/>
                  <a:gd name="connsiteX24" fmla="*/ 515699 w 7785223"/>
                  <a:gd name="connsiteY24" fmla="*/ 1640050 h 2960610"/>
                  <a:gd name="connsiteX25" fmla="*/ 4858 w 7785223"/>
                  <a:gd name="connsiteY25" fmla="*/ 958471 h 2960610"/>
                  <a:gd name="connsiteX26" fmla="*/ 124054 w 7785223"/>
                  <a:gd name="connsiteY26" fmla="*/ 0 h 2960610"/>
                  <a:gd name="connsiteX0" fmla="*/ 6458167 w 7785223"/>
                  <a:gd name="connsiteY0" fmla="*/ 833882 h 2960610"/>
                  <a:gd name="connsiteX1" fmla="*/ 6206458 w 7785223"/>
                  <a:gd name="connsiteY1" fmla="*/ 1085591 h 2960610"/>
                  <a:gd name="connsiteX2" fmla="*/ 6458167 w 7785223"/>
                  <a:gd name="connsiteY2" fmla="*/ 1337300 h 2960610"/>
                  <a:gd name="connsiteX3" fmla="*/ 6709876 w 7785223"/>
                  <a:gd name="connsiteY3" fmla="*/ 1085591 h 2960610"/>
                  <a:gd name="connsiteX4" fmla="*/ 6458167 w 7785223"/>
                  <a:gd name="connsiteY4" fmla="*/ 833882 h 2960610"/>
                  <a:gd name="connsiteX5" fmla="*/ 124054 w 7785223"/>
                  <a:gd name="connsiteY5" fmla="*/ 0 h 2960610"/>
                  <a:gd name="connsiteX6" fmla="*/ 881802 w 7785223"/>
                  <a:gd name="connsiteY6" fmla="*/ 766777 h 2960610"/>
                  <a:gd name="connsiteX7" fmla="*/ 1232618 w 7785223"/>
                  <a:gd name="connsiteY7" fmla="*/ 1485722 h 2960610"/>
                  <a:gd name="connsiteX8" fmla="*/ 2569785 w 7785223"/>
                  <a:gd name="connsiteY8" fmla="*/ 1533897 h 2960610"/>
                  <a:gd name="connsiteX9" fmla="*/ 5704061 w 7785223"/>
                  <a:gd name="connsiteY9" fmla="*/ 1488530 h 2960610"/>
                  <a:gd name="connsiteX10" fmla="*/ 6184373 w 7785223"/>
                  <a:gd name="connsiteY10" fmla="*/ 217410 h 2960610"/>
                  <a:gd name="connsiteX11" fmla="*/ 7585117 w 7785223"/>
                  <a:gd name="connsiteY11" fmla="*/ 1247424 h 2960610"/>
                  <a:gd name="connsiteX12" fmla="*/ 7785223 w 7785223"/>
                  <a:gd name="connsiteY12" fmla="*/ 1625797 h 2960610"/>
                  <a:gd name="connsiteX13" fmla="*/ 7506128 w 7785223"/>
                  <a:gd name="connsiteY13" fmla="*/ 2067231 h 2960610"/>
                  <a:gd name="connsiteX14" fmla="*/ 7074320 w 7785223"/>
                  <a:gd name="connsiteY14" fmla="*/ 2519175 h 2960610"/>
                  <a:gd name="connsiteX15" fmla="*/ 6737299 w 7785223"/>
                  <a:gd name="connsiteY15" fmla="*/ 2324735 h 2960610"/>
                  <a:gd name="connsiteX16" fmla="*/ 6911075 w 7785223"/>
                  <a:gd name="connsiteY16" fmla="*/ 2629534 h 2960610"/>
                  <a:gd name="connsiteX17" fmla="*/ 6173841 w 7785223"/>
                  <a:gd name="connsiteY17" fmla="*/ 2960610 h 2960610"/>
                  <a:gd name="connsiteX18" fmla="*/ 5697534 w 7785223"/>
                  <a:gd name="connsiteY18" fmla="*/ 1718745 h 2960610"/>
                  <a:gd name="connsiteX19" fmla="*/ 4260900 w 7785223"/>
                  <a:gd name="connsiteY19" fmla="*/ 1707212 h 2960610"/>
                  <a:gd name="connsiteX20" fmla="*/ 1262370 w 7785223"/>
                  <a:gd name="connsiteY20" fmla="*/ 1766472 h 2960610"/>
                  <a:gd name="connsiteX21" fmla="*/ 907344 w 7785223"/>
                  <a:gd name="connsiteY21" fmla="*/ 2381268 h 2960610"/>
                  <a:gd name="connsiteX22" fmla="*/ 192166 w 7785223"/>
                  <a:gd name="connsiteY22" fmla="*/ 2960610 h 2960610"/>
                  <a:gd name="connsiteX23" fmla="*/ 149596 w 7785223"/>
                  <a:gd name="connsiteY23" fmla="*/ 2142715 h 2960610"/>
                  <a:gd name="connsiteX24" fmla="*/ 515699 w 7785223"/>
                  <a:gd name="connsiteY24" fmla="*/ 1640050 h 2960610"/>
                  <a:gd name="connsiteX25" fmla="*/ 4858 w 7785223"/>
                  <a:gd name="connsiteY25" fmla="*/ 958471 h 2960610"/>
                  <a:gd name="connsiteX26" fmla="*/ 124054 w 7785223"/>
                  <a:gd name="connsiteY26" fmla="*/ 0 h 2960610"/>
                  <a:gd name="connsiteX0" fmla="*/ 6458167 w 7785223"/>
                  <a:gd name="connsiteY0" fmla="*/ 833882 h 2960610"/>
                  <a:gd name="connsiteX1" fmla="*/ 6206458 w 7785223"/>
                  <a:gd name="connsiteY1" fmla="*/ 1085591 h 2960610"/>
                  <a:gd name="connsiteX2" fmla="*/ 6458167 w 7785223"/>
                  <a:gd name="connsiteY2" fmla="*/ 1337300 h 2960610"/>
                  <a:gd name="connsiteX3" fmla="*/ 6709876 w 7785223"/>
                  <a:gd name="connsiteY3" fmla="*/ 1085591 h 2960610"/>
                  <a:gd name="connsiteX4" fmla="*/ 6458167 w 7785223"/>
                  <a:gd name="connsiteY4" fmla="*/ 833882 h 2960610"/>
                  <a:gd name="connsiteX5" fmla="*/ 124054 w 7785223"/>
                  <a:gd name="connsiteY5" fmla="*/ 0 h 2960610"/>
                  <a:gd name="connsiteX6" fmla="*/ 881802 w 7785223"/>
                  <a:gd name="connsiteY6" fmla="*/ 766777 h 2960610"/>
                  <a:gd name="connsiteX7" fmla="*/ 1232618 w 7785223"/>
                  <a:gd name="connsiteY7" fmla="*/ 1485722 h 2960610"/>
                  <a:gd name="connsiteX8" fmla="*/ 2569785 w 7785223"/>
                  <a:gd name="connsiteY8" fmla="*/ 1533897 h 2960610"/>
                  <a:gd name="connsiteX9" fmla="*/ 5704061 w 7785223"/>
                  <a:gd name="connsiteY9" fmla="*/ 1488530 h 2960610"/>
                  <a:gd name="connsiteX10" fmla="*/ 6184373 w 7785223"/>
                  <a:gd name="connsiteY10" fmla="*/ 217410 h 2960610"/>
                  <a:gd name="connsiteX11" fmla="*/ 7585117 w 7785223"/>
                  <a:gd name="connsiteY11" fmla="*/ 1247424 h 2960610"/>
                  <a:gd name="connsiteX12" fmla="*/ 7785223 w 7785223"/>
                  <a:gd name="connsiteY12" fmla="*/ 1625797 h 2960610"/>
                  <a:gd name="connsiteX13" fmla="*/ 7506128 w 7785223"/>
                  <a:gd name="connsiteY13" fmla="*/ 2067231 h 2960610"/>
                  <a:gd name="connsiteX14" fmla="*/ 7074320 w 7785223"/>
                  <a:gd name="connsiteY14" fmla="*/ 2519175 h 2960610"/>
                  <a:gd name="connsiteX15" fmla="*/ 6737299 w 7785223"/>
                  <a:gd name="connsiteY15" fmla="*/ 2324735 h 2960610"/>
                  <a:gd name="connsiteX16" fmla="*/ 6911075 w 7785223"/>
                  <a:gd name="connsiteY16" fmla="*/ 2629534 h 2960610"/>
                  <a:gd name="connsiteX17" fmla="*/ 6173841 w 7785223"/>
                  <a:gd name="connsiteY17" fmla="*/ 2960610 h 2960610"/>
                  <a:gd name="connsiteX18" fmla="*/ 5697534 w 7785223"/>
                  <a:gd name="connsiteY18" fmla="*/ 1718745 h 2960610"/>
                  <a:gd name="connsiteX19" fmla="*/ 4260900 w 7785223"/>
                  <a:gd name="connsiteY19" fmla="*/ 1707212 h 2960610"/>
                  <a:gd name="connsiteX20" fmla="*/ 1262370 w 7785223"/>
                  <a:gd name="connsiteY20" fmla="*/ 1766472 h 2960610"/>
                  <a:gd name="connsiteX21" fmla="*/ 907344 w 7785223"/>
                  <a:gd name="connsiteY21" fmla="*/ 2381268 h 2960610"/>
                  <a:gd name="connsiteX22" fmla="*/ 192166 w 7785223"/>
                  <a:gd name="connsiteY22" fmla="*/ 2960610 h 2960610"/>
                  <a:gd name="connsiteX23" fmla="*/ 149596 w 7785223"/>
                  <a:gd name="connsiteY23" fmla="*/ 2142715 h 2960610"/>
                  <a:gd name="connsiteX24" fmla="*/ 515699 w 7785223"/>
                  <a:gd name="connsiteY24" fmla="*/ 1640050 h 2960610"/>
                  <a:gd name="connsiteX25" fmla="*/ 4858 w 7785223"/>
                  <a:gd name="connsiteY25" fmla="*/ 958471 h 2960610"/>
                  <a:gd name="connsiteX26" fmla="*/ 124054 w 7785223"/>
                  <a:gd name="connsiteY26" fmla="*/ 0 h 2960610"/>
                  <a:gd name="connsiteX0" fmla="*/ 6458167 w 7785223"/>
                  <a:gd name="connsiteY0" fmla="*/ 833882 h 2960610"/>
                  <a:gd name="connsiteX1" fmla="*/ 6206458 w 7785223"/>
                  <a:gd name="connsiteY1" fmla="*/ 1085591 h 2960610"/>
                  <a:gd name="connsiteX2" fmla="*/ 6458167 w 7785223"/>
                  <a:gd name="connsiteY2" fmla="*/ 1337300 h 2960610"/>
                  <a:gd name="connsiteX3" fmla="*/ 6709876 w 7785223"/>
                  <a:gd name="connsiteY3" fmla="*/ 1085591 h 2960610"/>
                  <a:gd name="connsiteX4" fmla="*/ 6458167 w 7785223"/>
                  <a:gd name="connsiteY4" fmla="*/ 833882 h 2960610"/>
                  <a:gd name="connsiteX5" fmla="*/ 124054 w 7785223"/>
                  <a:gd name="connsiteY5" fmla="*/ 0 h 2960610"/>
                  <a:gd name="connsiteX6" fmla="*/ 881802 w 7785223"/>
                  <a:gd name="connsiteY6" fmla="*/ 766777 h 2960610"/>
                  <a:gd name="connsiteX7" fmla="*/ 1232618 w 7785223"/>
                  <a:gd name="connsiteY7" fmla="*/ 1485722 h 2960610"/>
                  <a:gd name="connsiteX8" fmla="*/ 2569785 w 7785223"/>
                  <a:gd name="connsiteY8" fmla="*/ 1533897 h 2960610"/>
                  <a:gd name="connsiteX9" fmla="*/ 5704061 w 7785223"/>
                  <a:gd name="connsiteY9" fmla="*/ 1488530 h 2960610"/>
                  <a:gd name="connsiteX10" fmla="*/ 6184373 w 7785223"/>
                  <a:gd name="connsiteY10" fmla="*/ 217410 h 2960610"/>
                  <a:gd name="connsiteX11" fmla="*/ 7585117 w 7785223"/>
                  <a:gd name="connsiteY11" fmla="*/ 1247424 h 2960610"/>
                  <a:gd name="connsiteX12" fmla="*/ 7785223 w 7785223"/>
                  <a:gd name="connsiteY12" fmla="*/ 1625797 h 2960610"/>
                  <a:gd name="connsiteX13" fmla="*/ 7506128 w 7785223"/>
                  <a:gd name="connsiteY13" fmla="*/ 2067231 h 2960610"/>
                  <a:gd name="connsiteX14" fmla="*/ 7074320 w 7785223"/>
                  <a:gd name="connsiteY14" fmla="*/ 2519175 h 2960610"/>
                  <a:gd name="connsiteX15" fmla="*/ 6737299 w 7785223"/>
                  <a:gd name="connsiteY15" fmla="*/ 2324735 h 2960610"/>
                  <a:gd name="connsiteX16" fmla="*/ 6911075 w 7785223"/>
                  <a:gd name="connsiteY16" fmla="*/ 2629534 h 2960610"/>
                  <a:gd name="connsiteX17" fmla="*/ 6173841 w 7785223"/>
                  <a:gd name="connsiteY17" fmla="*/ 2960610 h 2960610"/>
                  <a:gd name="connsiteX18" fmla="*/ 5697534 w 7785223"/>
                  <a:gd name="connsiteY18" fmla="*/ 1718745 h 2960610"/>
                  <a:gd name="connsiteX19" fmla="*/ 4260900 w 7785223"/>
                  <a:gd name="connsiteY19" fmla="*/ 1707212 h 2960610"/>
                  <a:gd name="connsiteX20" fmla="*/ 1262370 w 7785223"/>
                  <a:gd name="connsiteY20" fmla="*/ 1766472 h 2960610"/>
                  <a:gd name="connsiteX21" fmla="*/ 907344 w 7785223"/>
                  <a:gd name="connsiteY21" fmla="*/ 2381268 h 2960610"/>
                  <a:gd name="connsiteX22" fmla="*/ 192166 w 7785223"/>
                  <a:gd name="connsiteY22" fmla="*/ 2960610 h 2960610"/>
                  <a:gd name="connsiteX23" fmla="*/ 149596 w 7785223"/>
                  <a:gd name="connsiteY23" fmla="*/ 2142715 h 2960610"/>
                  <a:gd name="connsiteX24" fmla="*/ 515699 w 7785223"/>
                  <a:gd name="connsiteY24" fmla="*/ 1640050 h 2960610"/>
                  <a:gd name="connsiteX25" fmla="*/ 4858 w 7785223"/>
                  <a:gd name="connsiteY25" fmla="*/ 958471 h 2960610"/>
                  <a:gd name="connsiteX26" fmla="*/ 124054 w 7785223"/>
                  <a:gd name="connsiteY26" fmla="*/ 0 h 2960610"/>
                  <a:gd name="connsiteX0" fmla="*/ 6458167 w 7785223"/>
                  <a:gd name="connsiteY0" fmla="*/ 833882 h 2960610"/>
                  <a:gd name="connsiteX1" fmla="*/ 6206458 w 7785223"/>
                  <a:gd name="connsiteY1" fmla="*/ 1085591 h 2960610"/>
                  <a:gd name="connsiteX2" fmla="*/ 6458167 w 7785223"/>
                  <a:gd name="connsiteY2" fmla="*/ 1337300 h 2960610"/>
                  <a:gd name="connsiteX3" fmla="*/ 6709876 w 7785223"/>
                  <a:gd name="connsiteY3" fmla="*/ 1085591 h 2960610"/>
                  <a:gd name="connsiteX4" fmla="*/ 6458167 w 7785223"/>
                  <a:gd name="connsiteY4" fmla="*/ 833882 h 2960610"/>
                  <a:gd name="connsiteX5" fmla="*/ 124054 w 7785223"/>
                  <a:gd name="connsiteY5" fmla="*/ 0 h 2960610"/>
                  <a:gd name="connsiteX6" fmla="*/ 881802 w 7785223"/>
                  <a:gd name="connsiteY6" fmla="*/ 766777 h 2960610"/>
                  <a:gd name="connsiteX7" fmla="*/ 1232618 w 7785223"/>
                  <a:gd name="connsiteY7" fmla="*/ 1485722 h 2960610"/>
                  <a:gd name="connsiteX8" fmla="*/ 2569785 w 7785223"/>
                  <a:gd name="connsiteY8" fmla="*/ 1533897 h 2960610"/>
                  <a:gd name="connsiteX9" fmla="*/ 5663118 w 7785223"/>
                  <a:gd name="connsiteY9" fmla="*/ 1447586 h 2960610"/>
                  <a:gd name="connsiteX10" fmla="*/ 6184373 w 7785223"/>
                  <a:gd name="connsiteY10" fmla="*/ 217410 h 2960610"/>
                  <a:gd name="connsiteX11" fmla="*/ 7585117 w 7785223"/>
                  <a:gd name="connsiteY11" fmla="*/ 1247424 h 2960610"/>
                  <a:gd name="connsiteX12" fmla="*/ 7785223 w 7785223"/>
                  <a:gd name="connsiteY12" fmla="*/ 1625797 h 2960610"/>
                  <a:gd name="connsiteX13" fmla="*/ 7506128 w 7785223"/>
                  <a:gd name="connsiteY13" fmla="*/ 2067231 h 2960610"/>
                  <a:gd name="connsiteX14" fmla="*/ 7074320 w 7785223"/>
                  <a:gd name="connsiteY14" fmla="*/ 2519175 h 2960610"/>
                  <a:gd name="connsiteX15" fmla="*/ 6737299 w 7785223"/>
                  <a:gd name="connsiteY15" fmla="*/ 2324735 h 2960610"/>
                  <a:gd name="connsiteX16" fmla="*/ 6911075 w 7785223"/>
                  <a:gd name="connsiteY16" fmla="*/ 2629534 h 2960610"/>
                  <a:gd name="connsiteX17" fmla="*/ 6173841 w 7785223"/>
                  <a:gd name="connsiteY17" fmla="*/ 2960610 h 2960610"/>
                  <a:gd name="connsiteX18" fmla="*/ 5697534 w 7785223"/>
                  <a:gd name="connsiteY18" fmla="*/ 1718745 h 2960610"/>
                  <a:gd name="connsiteX19" fmla="*/ 4260900 w 7785223"/>
                  <a:gd name="connsiteY19" fmla="*/ 1707212 h 2960610"/>
                  <a:gd name="connsiteX20" fmla="*/ 1262370 w 7785223"/>
                  <a:gd name="connsiteY20" fmla="*/ 1766472 h 2960610"/>
                  <a:gd name="connsiteX21" fmla="*/ 907344 w 7785223"/>
                  <a:gd name="connsiteY21" fmla="*/ 2381268 h 2960610"/>
                  <a:gd name="connsiteX22" fmla="*/ 192166 w 7785223"/>
                  <a:gd name="connsiteY22" fmla="*/ 2960610 h 2960610"/>
                  <a:gd name="connsiteX23" fmla="*/ 149596 w 7785223"/>
                  <a:gd name="connsiteY23" fmla="*/ 2142715 h 2960610"/>
                  <a:gd name="connsiteX24" fmla="*/ 515699 w 7785223"/>
                  <a:gd name="connsiteY24" fmla="*/ 1640050 h 2960610"/>
                  <a:gd name="connsiteX25" fmla="*/ 4858 w 7785223"/>
                  <a:gd name="connsiteY25" fmla="*/ 958471 h 2960610"/>
                  <a:gd name="connsiteX26" fmla="*/ 124054 w 7785223"/>
                  <a:gd name="connsiteY26" fmla="*/ 0 h 2960610"/>
                  <a:gd name="connsiteX0" fmla="*/ 6458167 w 7785223"/>
                  <a:gd name="connsiteY0" fmla="*/ 833882 h 2960610"/>
                  <a:gd name="connsiteX1" fmla="*/ 6206458 w 7785223"/>
                  <a:gd name="connsiteY1" fmla="*/ 1085591 h 2960610"/>
                  <a:gd name="connsiteX2" fmla="*/ 6458167 w 7785223"/>
                  <a:gd name="connsiteY2" fmla="*/ 1337300 h 2960610"/>
                  <a:gd name="connsiteX3" fmla="*/ 6709876 w 7785223"/>
                  <a:gd name="connsiteY3" fmla="*/ 1085591 h 2960610"/>
                  <a:gd name="connsiteX4" fmla="*/ 6458167 w 7785223"/>
                  <a:gd name="connsiteY4" fmla="*/ 833882 h 2960610"/>
                  <a:gd name="connsiteX5" fmla="*/ 124054 w 7785223"/>
                  <a:gd name="connsiteY5" fmla="*/ 0 h 2960610"/>
                  <a:gd name="connsiteX6" fmla="*/ 881802 w 7785223"/>
                  <a:gd name="connsiteY6" fmla="*/ 766777 h 2960610"/>
                  <a:gd name="connsiteX7" fmla="*/ 1232618 w 7785223"/>
                  <a:gd name="connsiteY7" fmla="*/ 1485722 h 2960610"/>
                  <a:gd name="connsiteX8" fmla="*/ 2569785 w 7785223"/>
                  <a:gd name="connsiteY8" fmla="*/ 1533897 h 2960610"/>
                  <a:gd name="connsiteX9" fmla="*/ 5663118 w 7785223"/>
                  <a:gd name="connsiteY9" fmla="*/ 1447586 h 2960610"/>
                  <a:gd name="connsiteX10" fmla="*/ 6184373 w 7785223"/>
                  <a:gd name="connsiteY10" fmla="*/ 217410 h 2960610"/>
                  <a:gd name="connsiteX11" fmla="*/ 7585117 w 7785223"/>
                  <a:gd name="connsiteY11" fmla="*/ 1247424 h 2960610"/>
                  <a:gd name="connsiteX12" fmla="*/ 7785223 w 7785223"/>
                  <a:gd name="connsiteY12" fmla="*/ 1625797 h 2960610"/>
                  <a:gd name="connsiteX13" fmla="*/ 7506128 w 7785223"/>
                  <a:gd name="connsiteY13" fmla="*/ 2067231 h 2960610"/>
                  <a:gd name="connsiteX14" fmla="*/ 7074320 w 7785223"/>
                  <a:gd name="connsiteY14" fmla="*/ 2519175 h 2960610"/>
                  <a:gd name="connsiteX15" fmla="*/ 6737299 w 7785223"/>
                  <a:gd name="connsiteY15" fmla="*/ 2324735 h 2960610"/>
                  <a:gd name="connsiteX16" fmla="*/ 6911075 w 7785223"/>
                  <a:gd name="connsiteY16" fmla="*/ 2629534 h 2960610"/>
                  <a:gd name="connsiteX17" fmla="*/ 6173841 w 7785223"/>
                  <a:gd name="connsiteY17" fmla="*/ 2960610 h 2960610"/>
                  <a:gd name="connsiteX18" fmla="*/ 5697534 w 7785223"/>
                  <a:gd name="connsiteY18" fmla="*/ 1718745 h 2960610"/>
                  <a:gd name="connsiteX19" fmla="*/ 4260900 w 7785223"/>
                  <a:gd name="connsiteY19" fmla="*/ 1707212 h 2960610"/>
                  <a:gd name="connsiteX20" fmla="*/ 1262370 w 7785223"/>
                  <a:gd name="connsiteY20" fmla="*/ 1766472 h 2960610"/>
                  <a:gd name="connsiteX21" fmla="*/ 907344 w 7785223"/>
                  <a:gd name="connsiteY21" fmla="*/ 2381268 h 2960610"/>
                  <a:gd name="connsiteX22" fmla="*/ 192166 w 7785223"/>
                  <a:gd name="connsiteY22" fmla="*/ 2960610 h 2960610"/>
                  <a:gd name="connsiteX23" fmla="*/ 149596 w 7785223"/>
                  <a:gd name="connsiteY23" fmla="*/ 2142715 h 2960610"/>
                  <a:gd name="connsiteX24" fmla="*/ 515699 w 7785223"/>
                  <a:gd name="connsiteY24" fmla="*/ 1640050 h 2960610"/>
                  <a:gd name="connsiteX25" fmla="*/ 4858 w 7785223"/>
                  <a:gd name="connsiteY25" fmla="*/ 958471 h 2960610"/>
                  <a:gd name="connsiteX26" fmla="*/ 124054 w 7785223"/>
                  <a:gd name="connsiteY26" fmla="*/ 0 h 2960610"/>
                  <a:gd name="connsiteX0" fmla="*/ 6458167 w 7785223"/>
                  <a:gd name="connsiteY0" fmla="*/ 833882 h 2960610"/>
                  <a:gd name="connsiteX1" fmla="*/ 6206458 w 7785223"/>
                  <a:gd name="connsiteY1" fmla="*/ 1085591 h 2960610"/>
                  <a:gd name="connsiteX2" fmla="*/ 6458167 w 7785223"/>
                  <a:gd name="connsiteY2" fmla="*/ 1337300 h 2960610"/>
                  <a:gd name="connsiteX3" fmla="*/ 6709876 w 7785223"/>
                  <a:gd name="connsiteY3" fmla="*/ 1085591 h 2960610"/>
                  <a:gd name="connsiteX4" fmla="*/ 6458167 w 7785223"/>
                  <a:gd name="connsiteY4" fmla="*/ 833882 h 2960610"/>
                  <a:gd name="connsiteX5" fmla="*/ 124054 w 7785223"/>
                  <a:gd name="connsiteY5" fmla="*/ 0 h 2960610"/>
                  <a:gd name="connsiteX6" fmla="*/ 881802 w 7785223"/>
                  <a:gd name="connsiteY6" fmla="*/ 766777 h 2960610"/>
                  <a:gd name="connsiteX7" fmla="*/ 1232618 w 7785223"/>
                  <a:gd name="connsiteY7" fmla="*/ 1485722 h 2960610"/>
                  <a:gd name="connsiteX8" fmla="*/ 2569785 w 7785223"/>
                  <a:gd name="connsiteY8" fmla="*/ 1533897 h 2960610"/>
                  <a:gd name="connsiteX9" fmla="*/ 5663118 w 7785223"/>
                  <a:gd name="connsiteY9" fmla="*/ 1447586 h 2960610"/>
                  <a:gd name="connsiteX10" fmla="*/ 6184373 w 7785223"/>
                  <a:gd name="connsiteY10" fmla="*/ 217410 h 2960610"/>
                  <a:gd name="connsiteX11" fmla="*/ 7585117 w 7785223"/>
                  <a:gd name="connsiteY11" fmla="*/ 1247424 h 2960610"/>
                  <a:gd name="connsiteX12" fmla="*/ 7785223 w 7785223"/>
                  <a:gd name="connsiteY12" fmla="*/ 1625797 h 2960610"/>
                  <a:gd name="connsiteX13" fmla="*/ 7506128 w 7785223"/>
                  <a:gd name="connsiteY13" fmla="*/ 2067231 h 2960610"/>
                  <a:gd name="connsiteX14" fmla="*/ 7074320 w 7785223"/>
                  <a:gd name="connsiteY14" fmla="*/ 2519175 h 2960610"/>
                  <a:gd name="connsiteX15" fmla="*/ 6737299 w 7785223"/>
                  <a:gd name="connsiteY15" fmla="*/ 2324735 h 2960610"/>
                  <a:gd name="connsiteX16" fmla="*/ 6911075 w 7785223"/>
                  <a:gd name="connsiteY16" fmla="*/ 2629534 h 2960610"/>
                  <a:gd name="connsiteX17" fmla="*/ 6173841 w 7785223"/>
                  <a:gd name="connsiteY17" fmla="*/ 2960610 h 2960610"/>
                  <a:gd name="connsiteX18" fmla="*/ 5697534 w 7785223"/>
                  <a:gd name="connsiteY18" fmla="*/ 1718745 h 2960610"/>
                  <a:gd name="connsiteX19" fmla="*/ 4260900 w 7785223"/>
                  <a:gd name="connsiteY19" fmla="*/ 1707212 h 2960610"/>
                  <a:gd name="connsiteX20" fmla="*/ 1262370 w 7785223"/>
                  <a:gd name="connsiteY20" fmla="*/ 1766472 h 2960610"/>
                  <a:gd name="connsiteX21" fmla="*/ 907344 w 7785223"/>
                  <a:gd name="connsiteY21" fmla="*/ 2381268 h 2960610"/>
                  <a:gd name="connsiteX22" fmla="*/ 192166 w 7785223"/>
                  <a:gd name="connsiteY22" fmla="*/ 2960610 h 2960610"/>
                  <a:gd name="connsiteX23" fmla="*/ 149596 w 7785223"/>
                  <a:gd name="connsiteY23" fmla="*/ 2142715 h 2960610"/>
                  <a:gd name="connsiteX24" fmla="*/ 515699 w 7785223"/>
                  <a:gd name="connsiteY24" fmla="*/ 1640050 h 2960610"/>
                  <a:gd name="connsiteX25" fmla="*/ 4858 w 7785223"/>
                  <a:gd name="connsiteY25" fmla="*/ 958471 h 2960610"/>
                  <a:gd name="connsiteX26" fmla="*/ 124054 w 7785223"/>
                  <a:gd name="connsiteY26" fmla="*/ 0 h 2960610"/>
                  <a:gd name="connsiteX0" fmla="*/ 6458167 w 7785223"/>
                  <a:gd name="connsiteY0" fmla="*/ 833882 h 2960610"/>
                  <a:gd name="connsiteX1" fmla="*/ 6206458 w 7785223"/>
                  <a:gd name="connsiteY1" fmla="*/ 1085591 h 2960610"/>
                  <a:gd name="connsiteX2" fmla="*/ 6458167 w 7785223"/>
                  <a:gd name="connsiteY2" fmla="*/ 1337300 h 2960610"/>
                  <a:gd name="connsiteX3" fmla="*/ 6709876 w 7785223"/>
                  <a:gd name="connsiteY3" fmla="*/ 1085591 h 2960610"/>
                  <a:gd name="connsiteX4" fmla="*/ 6458167 w 7785223"/>
                  <a:gd name="connsiteY4" fmla="*/ 833882 h 2960610"/>
                  <a:gd name="connsiteX5" fmla="*/ 124054 w 7785223"/>
                  <a:gd name="connsiteY5" fmla="*/ 0 h 2960610"/>
                  <a:gd name="connsiteX6" fmla="*/ 881802 w 7785223"/>
                  <a:gd name="connsiteY6" fmla="*/ 766777 h 2960610"/>
                  <a:gd name="connsiteX7" fmla="*/ 1232618 w 7785223"/>
                  <a:gd name="connsiteY7" fmla="*/ 1485722 h 2960610"/>
                  <a:gd name="connsiteX8" fmla="*/ 2569785 w 7785223"/>
                  <a:gd name="connsiteY8" fmla="*/ 1533897 h 2960610"/>
                  <a:gd name="connsiteX9" fmla="*/ 5663118 w 7785223"/>
                  <a:gd name="connsiteY9" fmla="*/ 1447586 h 2960610"/>
                  <a:gd name="connsiteX10" fmla="*/ 6184373 w 7785223"/>
                  <a:gd name="connsiteY10" fmla="*/ 217410 h 2960610"/>
                  <a:gd name="connsiteX11" fmla="*/ 7585117 w 7785223"/>
                  <a:gd name="connsiteY11" fmla="*/ 1247424 h 2960610"/>
                  <a:gd name="connsiteX12" fmla="*/ 7785223 w 7785223"/>
                  <a:gd name="connsiteY12" fmla="*/ 1625797 h 2960610"/>
                  <a:gd name="connsiteX13" fmla="*/ 7506128 w 7785223"/>
                  <a:gd name="connsiteY13" fmla="*/ 2067231 h 2960610"/>
                  <a:gd name="connsiteX14" fmla="*/ 7074320 w 7785223"/>
                  <a:gd name="connsiteY14" fmla="*/ 2519175 h 2960610"/>
                  <a:gd name="connsiteX15" fmla="*/ 6737299 w 7785223"/>
                  <a:gd name="connsiteY15" fmla="*/ 2324735 h 2960610"/>
                  <a:gd name="connsiteX16" fmla="*/ 6911075 w 7785223"/>
                  <a:gd name="connsiteY16" fmla="*/ 2629534 h 2960610"/>
                  <a:gd name="connsiteX17" fmla="*/ 6173841 w 7785223"/>
                  <a:gd name="connsiteY17" fmla="*/ 2960610 h 2960610"/>
                  <a:gd name="connsiteX18" fmla="*/ 5697534 w 7785223"/>
                  <a:gd name="connsiteY18" fmla="*/ 1718745 h 2960610"/>
                  <a:gd name="connsiteX19" fmla="*/ 4260900 w 7785223"/>
                  <a:gd name="connsiteY19" fmla="*/ 1707212 h 2960610"/>
                  <a:gd name="connsiteX20" fmla="*/ 1262370 w 7785223"/>
                  <a:gd name="connsiteY20" fmla="*/ 1766472 h 2960610"/>
                  <a:gd name="connsiteX21" fmla="*/ 907344 w 7785223"/>
                  <a:gd name="connsiteY21" fmla="*/ 2381268 h 2960610"/>
                  <a:gd name="connsiteX22" fmla="*/ 192166 w 7785223"/>
                  <a:gd name="connsiteY22" fmla="*/ 2960610 h 2960610"/>
                  <a:gd name="connsiteX23" fmla="*/ 149596 w 7785223"/>
                  <a:gd name="connsiteY23" fmla="*/ 2142715 h 2960610"/>
                  <a:gd name="connsiteX24" fmla="*/ 515699 w 7785223"/>
                  <a:gd name="connsiteY24" fmla="*/ 1640050 h 2960610"/>
                  <a:gd name="connsiteX25" fmla="*/ 4858 w 7785223"/>
                  <a:gd name="connsiteY25" fmla="*/ 958471 h 2960610"/>
                  <a:gd name="connsiteX26" fmla="*/ 124054 w 7785223"/>
                  <a:gd name="connsiteY26" fmla="*/ 0 h 2960610"/>
                  <a:gd name="connsiteX0" fmla="*/ 6458167 w 7785223"/>
                  <a:gd name="connsiteY0" fmla="*/ 833882 h 2960610"/>
                  <a:gd name="connsiteX1" fmla="*/ 6206458 w 7785223"/>
                  <a:gd name="connsiteY1" fmla="*/ 1085591 h 2960610"/>
                  <a:gd name="connsiteX2" fmla="*/ 6458167 w 7785223"/>
                  <a:gd name="connsiteY2" fmla="*/ 1337300 h 2960610"/>
                  <a:gd name="connsiteX3" fmla="*/ 6709876 w 7785223"/>
                  <a:gd name="connsiteY3" fmla="*/ 1085591 h 2960610"/>
                  <a:gd name="connsiteX4" fmla="*/ 6458167 w 7785223"/>
                  <a:gd name="connsiteY4" fmla="*/ 833882 h 2960610"/>
                  <a:gd name="connsiteX5" fmla="*/ 124054 w 7785223"/>
                  <a:gd name="connsiteY5" fmla="*/ 0 h 2960610"/>
                  <a:gd name="connsiteX6" fmla="*/ 881802 w 7785223"/>
                  <a:gd name="connsiteY6" fmla="*/ 766777 h 2960610"/>
                  <a:gd name="connsiteX7" fmla="*/ 1232618 w 7785223"/>
                  <a:gd name="connsiteY7" fmla="*/ 1485722 h 2960610"/>
                  <a:gd name="connsiteX8" fmla="*/ 2569785 w 7785223"/>
                  <a:gd name="connsiteY8" fmla="*/ 1533897 h 2960610"/>
                  <a:gd name="connsiteX9" fmla="*/ 5663118 w 7785223"/>
                  <a:gd name="connsiteY9" fmla="*/ 1447586 h 2960610"/>
                  <a:gd name="connsiteX10" fmla="*/ 6184373 w 7785223"/>
                  <a:gd name="connsiteY10" fmla="*/ 217410 h 2960610"/>
                  <a:gd name="connsiteX11" fmla="*/ 7585117 w 7785223"/>
                  <a:gd name="connsiteY11" fmla="*/ 1247424 h 2960610"/>
                  <a:gd name="connsiteX12" fmla="*/ 7785223 w 7785223"/>
                  <a:gd name="connsiteY12" fmla="*/ 1625797 h 2960610"/>
                  <a:gd name="connsiteX13" fmla="*/ 7506128 w 7785223"/>
                  <a:gd name="connsiteY13" fmla="*/ 2067231 h 2960610"/>
                  <a:gd name="connsiteX14" fmla="*/ 7074320 w 7785223"/>
                  <a:gd name="connsiteY14" fmla="*/ 2519175 h 2960610"/>
                  <a:gd name="connsiteX15" fmla="*/ 6737299 w 7785223"/>
                  <a:gd name="connsiteY15" fmla="*/ 2324735 h 2960610"/>
                  <a:gd name="connsiteX16" fmla="*/ 6911075 w 7785223"/>
                  <a:gd name="connsiteY16" fmla="*/ 2629534 h 2960610"/>
                  <a:gd name="connsiteX17" fmla="*/ 6173841 w 7785223"/>
                  <a:gd name="connsiteY17" fmla="*/ 2960610 h 2960610"/>
                  <a:gd name="connsiteX18" fmla="*/ 5683886 w 7785223"/>
                  <a:gd name="connsiteY18" fmla="*/ 1786984 h 2960610"/>
                  <a:gd name="connsiteX19" fmla="*/ 4260900 w 7785223"/>
                  <a:gd name="connsiteY19" fmla="*/ 1707212 h 2960610"/>
                  <a:gd name="connsiteX20" fmla="*/ 1262370 w 7785223"/>
                  <a:gd name="connsiteY20" fmla="*/ 1766472 h 2960610"/>
                  <a:gd name="connsiteX21" fmla="*/ 907344 w 7785223"/>
                  <a:gd name="connsiteY21" fmla="*/ 2381268 h 2960610"/>
                  <a:gd name="connsiteX22" fmla="*/ 192166 w 7785223"/>
                  <a:gd name="connsiteY22" fmla="*/ 2960610 h 2960610"/>
                  <a:gd name="connsiteX23" fmla="*/ 149596 w 7785223"/>
                  <a:gd name="connsiteY23" fmla="*/ 2142715 h 2960610"/>
                  <a:gd name="connsiteX24" fmla="*/ 515699 w 7785223"/>
                  <a:gd name="connsiteY24" fmla="*/ 1640050 h 2960610"/>
                  <a:gd name="connsiteX25" fmla="*/ 4858 w 7785223"/>
                  <a:gd name="connsiteY25" fmla="*/ 958471 h 2960610"/>
                  <a:gd name="connsiteX26" fmla="*/ 124054 w 7785223"/>
                  <a:gd name="connsiteY26" fmla="*/ 0 h 2960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785223" h="2960610">
                    <a:moveTo>
                      <a:pt x="6458167" y="833882"/>
                    </a:moveTo>
                    <a:cubicBezTo>
                      <a:pt x="6319152" y="833882"/>
                      <a:pt x="6206458" y="946576"/>
                      <a:pt x="6206458" y="1085591"/>
                    </a:cubicBezTo>
                    <a:cubicBezTo>
                      <a:pt x="6206458" y="1224606"/>
                      <a:pt x="6319152" y="1337300"/>
                      <a:pt x="6458167" y="1337300"/>
                    </a:cubicBezTo>
                    <a:cubicBezTo>
                      <a:pt x="6597182" y="1337300"/>
                      <a:pt x="6709876" y="1224606"/>
                      <a:pt x="6709876" y="1085591"/>
                    </a:cubicBezTo>
                    <a:cubicBezTo>
                      <a:pt x="6709876" y="946576"/>
                      <a:pt x="6597182" y="833882"/>
                      <a:pt x="6458167" y="833882"/>
                    </a:cubicBezTo>
                    <a:close/>
                    <a:moveTo>
                      <a:pt x="124054" y="0"/>
                    </a:moveTo>
                    <a:cubicBezTo>
                      <a:pt x="124054" y="0"/>
                      <a:pt x="694494" y="17040"/>
                      <a:pt x="881802" y="766777"/>
                    </a:cubicBezTo>
                    <a:cubicBezTo>
                      <a:pt x="975349" y="1143344"/>
                      <a:pt x="1108255" y="1399114"/>
                      <a:pt x="1232618" y="1485722"/>
                    </a:cubicBezTo>
                    <a:cubicBezTo>
                      <a:pt x="1356981" y="1572330"/>
                      <a:pt x="1831368" y="1540253"/>
                      <a:pt x="2569785" y="1533897"/>
                    </a:cubicBezTo>
                    <a:cubicBezTo>
                      <a:pt x="3308202" y="1527541"/>
                      <a:pt x="4961056" y="1460173"/>
                      <a:pt x="5663118" y="1447586"/>
                    </a:cubicBezTo>
                    <a:cubicBezTo>
                      <a:pt x="5764083" y="633577"/>
                      <a:pt x="6000518" y="305361"/>
                      <a:pt x="6184373" y="217410"/>
                    </a:cubicBezTo>
                    <a:cubicBezTo>
                      <a:pt x="6504706" y="184050"/>
                      <a:pt x="7316553" y="874307"/>
                      <a:pt x="7585117" y="1247424"/>
                    </a:cubicBezTo>
                    <a:cubicBezTo>
                      <a:pt x="7737800" y="1452337"/>
                      <a:pt x="7785205" y="1625731"/>
                      <a:pt x="7785223" y="1625797"/>
                    </a:cubicBezTo>
                    <a:cubicBezTo>
                      <a:pt x="7785158" y="1625937"/>
                      <a:pt x="7690374" y="1830829"/>
                      <a:pt x="7506128" y="2067231"/>
                    </a:cubicBezTo>
                    <a:cubicBezTo>
                      <a:pt x="7395543" y="2209120"/>
                      <a:pt x="7263894" y="2377287"/>
                      <a:pt x="7074320" y="2519175"/>
                    </a:cubicBezTo>
                    <a:cubicBezTo>
                      <a:pt x="6895320" y="2340543"/>
                      <a:pt x="6737376" y="2324743"/>
                      <a:pt x="6737299" y="2324735"/>
                    </a:cubicBezTo>
                    <a:cubicBezTo>
                      <a:pt x="6737317" y="2324764"/>
                      <a:pt x="6868950" y="2545458"/>
                      <a:pt x="6911075" y="2629534"/>
                    </a:cubicBezTo>
                    <a:cubicBezTo>
                      <a:pt x="6705703" y="2760914"/>
                      <a:pt x="6463469" y="2876528"/>
                      <a:pt x="6173841" y="2960610"/>
                    </a:cubicBezTo>
                    <a:cubicBezTo>
                      <a:pt x="6173686" y="2960472"/>
                      <a:pt x="5712200" y="2625849"/>
                      <a:pt x="5683886" y="1786984"/>
                    </a:cubicBezTo>
                    <a:cubicBezTo>
                      <a:pt x="5351100" y="1778601"/>
                      <a:pt x="4997819" y="1710631"/>
                      <a:pt x="4260900" y="1707212"/>
                    </a:cubicBezTo>
                    <a:cubicBezTo>
                      <a:pt x="3523981" y="1703793"/>
                      <a:pt x="1406504" y="1698533"/>
                      <a:pt x="1262370" y="1766472"/>
                    </a:cubicBezTo>
                    <a:cubicBezTo>
                      <a:pt x="1118236" y="1834411"/>
                      <a:pt x="1130100" y="2066835"/>
                      <a:pt x="907344" y="2381268"/>
                    </a:cubicBezTo>
                    <a:cubicBezTo>
                      <a:pt x="684588" y="2695701"/>
                      <a:pt x="192167" y="2960610"/>
                      <a:pt x="192166" y="2960610"/>
                    </a:cubicBezTo>
                    <a:cubicBezTo>
                      <a:pt x="243251" y="2474985"/>
                      <a:pt x="136825" y="2313110"/>
                      <a:pt x="149596" y="2142715"/>
                    </a:cubicBezTo>
                    <a:cubicBezTo>
                      <a:pt x="175137" y="1836023"/>
                      <a:pt x="515658" y="1640074"/>
                      <a:pt x="515699" y="1640050"/>
                    </a:cubicBezTo>
                    <a:cubicBezTo>
                      <a:pt x="515699" y="1640050"/>
                      <a:pt x="68713" y="1431317"/>
                      <a:pt x="4858" y="958471"/>
                    </a:cubicBezTo>
                    <a:cubicBezTo>
                      <a:pt x="-41969" y="604902"/>
                      <a:pt x="268793" y="481366"/>
                      <a:pt x="124054" y="0"/>
                    </a:cubicBezTo>
                    <a:close/>
                  </a:path>
                </a:pathLst>
              </a:custGeom>
              <a:grpFill/>
              <a:ln w="10" cap="flat">
                <a:solidFill>
                  <a:schemeClr val="bg1"/>
                </a:solid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ndParaRPr>
              </a:p>
            </p:txBody>
          </p:sp>
        </p:grpSp>
        <p:sp>
          <p:nvSpPr>
            <p:cNvPr id="21" name="Rounded Rectangle 17"/>
            <p:cNvSpPr/>
            <p:nvPr/>
          </p:nvSpPr>
          <p:spPr>
            <a:xfrm>
              <a:off x="4611714" y="1641145"/>
              <a:ext cx="1219200" cy="668740"/>
            </a:xfrm>
            <a:prstGeom prst="roundRect">
              <a:avLst>
                <a:gd name="adj" fmla="val 4267"/>
              </a:avLst>
            </a:prstGeom>
            <a:grpFill/>
            <a:ln w="9525" cap="flat" cmpd="sng" algn="ctr">
              <a:solidFill>
                <a:schemeClr val="bg1"/>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b="1" kern="0" noProof="0" dirty="0" smtClean="0">
                  <a:latin typeface="Calibri"/>
                </a:rPr>
                <a:t>手工操作</a:t>
              </a:r>
              <a:endParaRPr kumimoji="0" lang="en-US" sz="1800" b="1" i="0" u="none" strike="noStrike" kern="0" cap="none" spc="0" normalizeH="0" baseline="0" noProof="0" dirty="0" smtClean="0">
                <a:ln>
                  <a:noFill/>
                </a:ln>
                <a:effectLst/>
                <a:uLnTx/>
                <a:uFillTx/>
                <a:latin typeface="Calibri"/>
              </a:endParaRPr>
            </a:p>
          </p:txBody>
        </p:sp>
        <p:sp>
          <p:nvSpPr>
            <p:cNvPr id="22" name="Rounded Rectangle 18"/>
            <p:cNvSpPr/>
            <p:nvPr/>
          </p:nvSpPr>
          <p:spPr>
            <a:xfrm>
              <a:off x="3131280" y="1090334"/>
              <a:ext cx="1219200" cy="668740"/>
            </a:xfrm>
            <a:prstGeom prst="roundRect">
              <a:avLst>
                <a:gd name="adj" fmla="val 4267"/>
              </a:avLst>
            </a:prstGeom>
            <a:grpFill/>
            <a:ln w="9525" cap="flat" cmpd="sng" algn="ctr">
              <a:solidFill>
                <a:schemeClr val="bg1"/>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b="1" dirty="0" smtClean="0">
                  <a:solidFill>
                    <a:prstClr val="black">
                      <a:lumMod val="75000"/>
                      <a:lumOff val="25000"/>
                    </a:prstClr>
                  </a:solidFill>
                  <a:latin typeface="Calibri"/>
                </a:rPr>
                <a:t>反馈滞后</a:t>
              </a:r>
              <a:endParaRPr kumimoji="0" lang="en-US" sz="1800" b="1" i="0" u="none" strike="noStrike" kern="0" cap="none" spc="0" normalizeH="0" baseline="0" noProof="0" dirty="0" smtClean="0">
                <a:ln>
                  <a:noFill/>
                </a:ln>
                <a:effectLst/>
                <a:uLnTx/>
                <a:uFillTx/>
                <a:latin typeface="Calibri"/>
              </a:endParaRPr>
            </a:p>
          </p:txBody>
        </p:sp>
        <p:sp>
          <p:nvSpPr>
            <p:cNvPr id="23" name="Rounded Rectangle 19"/>
            <p:cNvSpPr/>
            <p:nvPr/>
          </p:nvSpPr>
          <p:spPr>
            <a:xfrm>
              <a:off x="1536092" y="1626018"/>
              <a:ext cx="1477368" cy="668740"/>
            </a:xfrm>
            <a:prstGeom prst="roundRect">
              <a:avLst>
                <a:gd name="adj" fmla="val 4267"/>
              </a:avLst>
            </a:prstGeom>
            <a:grpFill/>
            <a:ln w="9525" cap="flat" cmpd="sng" algn="ctr">
              <a:solidFill>
                <a:schemeClr val="bg1"/>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b="1" dirty="0">
                  <a:solidFill>
                    <a:prstClr val="black">
                      <a:lumMod val="75000"/>
                      <a:lumOff val="25000"/>
                    </a:prstClr>
                  </a:solidFill>
                  <a:latin typeface="Calibri"/>
                </a:rPr>
                <a:t>大</a:t>
              </a:r>
              <a:r>
                <a:rPr lang="zh-CN" altLang="en-US" sz="1600" b="1" dirty="0" smtClean="0">
                  <a:solidFill>
                    <a:prstClr val="black">
                      <a:lumMod val="75000"/>
                      <a:lumOff val="25000"/>
                    </a:prstClr>
                  </a:solidFill>
                  <a:latin typeface="Calibri"/>
                </a:rPr>
                <a:t>量数据未开发</a:t>
              </a:r>
              <a:endParaRPr lang="en-US" sz="1600" b="1" dirty="0">
                <a:solidFill>
                  <a:prstClr val="black">
                    <a:lumMod val="75000"/>
                    <a:lumOff val="25000"/>
                  </a:prstClr>
                </a:solidFill>
                <a:latin typeface="Calibri"/>
              </a:endParaRPr>
            </a:p>
          </p:txBody>
        </p:sp>
        <p:sp>
          <p:nvSpPr>
            <p:cNvPr id="27" name="矩形 146"/>
            <p:cNvSpPr/>
            <p:nvPr/>
          </p:nvSpPr>
          <p:spPr>
            <a:xfrm>
              <a:off x="7164000" y="3348000"/>
              <a:ext cx="36000" cy="36000"/>
            </a:xfrm>
            <a:prstGeom prst="rect">
              <a:avLst/>
            </a:prstGeom>
            <a:grpFill/>
          </p:spPr>
          <p:txBody>
            <a:bodyPr wrap="none">
              <a:prstTxWarp prst="textCircle">
                <a:avLst/>
              </a:prstTxWarp>
              <a:spAutoFit/>
            </a:bodyPr>
            <a:lstStyle/>
            <a:p>
              <a:pPr fontAlgn="auto">
                <a:spcBef>
                  <a:spcPts val="0"/>
                </a:spcBef>
                <a:spcAft>
                  <a:spcPts val="0"/>
                </a:spcAft>
              </a:pPr>
              <a:r>
                <a:rPr lang="en-US" altLang="zh-TW" sz="300" spc="-100" dirty="0" smtClean="0">
                  <a:solidFill>
                    <a:prstClr val="black"/>
                  </a:solidFill>
                  <a:latin typeface="Calibri"/>
                  <a:ea typeface="新細明體"/>
                </a:rPr>
                <a:t>http://home.rapidbbs.cn/?fromuid=22138</a:t>
              </a:r>
              <a:endParaRPr lang="zh-TW" altLang="en-US" sz="300" spc="-100" dirty="0">
                <a:solidFill>
                  <a:prstClr val="black"/>
                </a:solidFill>
                <a:latin typeface="Calibri"/>
                <a:ea typeface="新細明體"/>
              </a:endParaRPr>
            </a:p>
          </p:txBody>
        </p:sp>
      </p:grpSp>
    </p:spTree>
    <p:extLst>
      <p:ext uri="{BB962C8B-B14F-4D97-AF65-F5344CB8AC3E}">
        <p14:creationId xmlns:p14="http://schemas.microsoft.com/office/powerpoint/2010/main" val="3470845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21" y="365125"/>
            <a:ext cx="12183979" cy="6400800"/>
          </a:xfrm>
        </p:spPr>
      </p:pic>
    </p:spTree>
    <p:extLst>
      <p:ext uri="{BB962C8B-B14F-4D97-AF65-F5344CB8AC3E}">
        <p14:creationId xmlns:p14="http://schemas.microsoft.com/office/powerpoint/2010/main" val="4037095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01931" y="1893071"/>
            <a:ext cx="9144000" cy="2387600"/>
          </a:xfrm>
        </p:spPr>
        <p:txBody>
          <a:bodyPr wrap="none">
            <a:normAutofit/>
          </a:bodyPr>
          <a:lstStyle/>
          <a:p>
            <a:r>
              <a:rPr lang="en-US" altLang="zh-CN"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Send Ahead</a:t>
            </a:r>
            <a:r>
              <a:rPr lang="zh-CN" altLang="en-US"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系统监控</a:t>
            </a:r>
            <a:r>
              <a:rPr lang="en-US"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
            </a:r>
            <a:br>
              <a:rPr lang="en-US"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br>
            <a:endParaRPr lang="en-US" dirty="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0190071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967176915"/>
              </p:ext>
            </p:extLst>
          </p:nvPr>
        </p:nvGraphicFramePr>
        <p:xfrm>
          <a:off x="2084253" y="3802500"/>
          <a:ext cx="1063897" cy="1854200"/>
        </p:xfrm>
        <a:graphic>
          <a:graphicData uri="http://schemas.openxmlformats.org/drawingml/2006/table">
            <a:tbl>
              <a:tblPr firstRow="1" bandRow="1">
                <a:tableStyleId>{5C22544A-7EE6-4342-B048-85BDC9FD1C3A}</a:tableStyleId>
              </a:tblPr>
              <a:tblGrid>
                <a:gridCol w="1063897"/>
              </a:tblGrid>
              <a:tr h="370840">
                <a:tc>
                  <a:txBody>
                    <a:bodyPr/>
                    <a:lstStyle/>
                    <a:p>
                      <a:pPr algn="ctr"/>
                      <a:r>
                        <a:rPr lang="en-US" dirty="0" smtClean="0"/>
                        <a:t>Lot</a:t>
                      </a:r>
                      <a:endParaRPr lang="en-US" dirty="0"/>
                    </a:p>
                  </a:txBody>
                  <a:tcPr/>
                </a:tc>
              </a:tr>
              <a:tr h="370840">
                <a:tc>
                  <a:txBody>
                    <a:bodyPr/>
                    <a:lstStyle/>
                    <a:p>
                      <a:pPr algn="ctr"/>
                      <a:r>
                        <a:rPr lang="en-US" dirty="0" smtClean="0"/>
                        <a:t>Lot-1</a:t>
                      </a:r>
                    </a:p>
                  </a:txBody>
                  <a:tcPr/>
                </a:tc>
              </a:tr>
              <a:tr h="370840">
                <a:tc>
                  <a:txBody>
                    <a:bodyPr/>
                    <a:lstStyle/>
                    <a:p>
                      <a:pPr algn="ctr"/>
                      <a:r>
                        <a:rPr lang="en-US" dirty="0" smtClean="0"/>
                        <a:t>Lot-2</a:t>
                      </a:r>
                      <a:endParaRPr lang="en-US" dirty="0"/>
                    </a:p>
                  </a:txBody>
                  <a:tcPr/>
                </a:tc>
              </a:tr>
              <a:tr h="370840">
                <a:tc>
                  <a:txBody>
                    <a:bodyPr/>
                    <a:lstStyle/>
                    <a:p>
                      <a:pPr algn="ctr"/>
                      <a:r>
                        <a:rPr lang="en-US" dirty="0" smtClean="0"/>
                        <a:t>Lot-3</a:t>
                      </a:r>
                      <a:endParaRPr lang="en-US" dirty="0"/>
                    </a:p>
                  </a:txBody>
                  <a:tcPr/>
                </a:tc>
              </a:tr>
              <a:tr h="370840">
                <a:tc>
                  <a:txBody>
                    <a:bodyPr/>
                    <a:lstStyle/>
                    <a:p>
                      <a:pPr algn="ctr"/>
                      <a:r>
                        <a:rPr lang="en-US" dirty="0" smtClean="0"/>
                        <a:t>Lot-4</a:t>
                      </a:r>
                      <a:endParaRPr lang="en-US" dirty="0"/>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477219688"/>
              </p:ext>
            </p:extLst>
          </p:nvPr>
        </p:nvGraphicFramePr>
        <p:xfrm>
          <a:off x="8315969" y="3798146"/>
          <a:ext cx="1063897" cy="1854200"/>
        </p:xfrm>
        <a:graphic>
          <a:graphicData uri="http://schemas.openxmlformats.org/drawingml/2006/table">
            <a:tbl>
              <a:tblPr firstRow="1" bandRow="1">
                <a:tableStyleId>{5C22544A-7EE6-4342-B048-85BDC9FD1C3A}</a:tableStyleId>
              </a:tblPr>
              <a:tblGrid>
                <a:gridCol w="1063897"/>
              </a:tblGrid>
              <a:tr h="370840">
                <a:tc>
                  <a:txBody>
                    <a:bodyPr/>
                    <a:lstStyle/>
                    <a:p>
                      <a:pPr algn="ctr"/>
                      <a:r>
                        <a:rPr lang="en-US" dirty="0" smtClean="0"/>
                        <a:t>Lot</a:t>
                      </a:r>
                      <a:endParaRPr lang="en-US" dirty="0"/>
                    </a:p>
                  </a:txBody>
                  <a:tcPr/>
                </a:tc>
              </a:tr>
              <a:tr h="370840">
                <a:tc>
                  <a:txBody>
                    <a:bodyPr/>
                    <a:lstStyle/>
                    <a:p>
                      <a:pPr algn="ctr"/>
                      <a:r>
                        <a:rPr lang="en-US" dirty="0" smtClean="0"/>
                        <a:t>Lot-2</a:t>
                      </a:r>
                    </a:p>
                  </a:txBody>
                  <a:tcPr/>
                </a:tc>
              </a:tr>
              <a:tr h="370840">
                <a:tc>
                  <a:txBody>
                    <a:bodyPr/>
                    <a:lstStyle/>
                    <a:p>
                      <a:pPr algn="ctr"/>
                      <a:r>
                        <a:rPr lang="en-US" dirty="0" smtClean="0"/>
                        <a:t>Lot-3</a:t>
                      </a:r>
                      <a:endParaRPr lang="en-US" dirty="0"/>
                    </a:p>
                  </a:txBody>
                  <a:tcPr/>
                </a:tc>
              </a:tr>
              <a:tr h="370840">
                <a:tc>
                  <a:txBody>
                    <a:bodyPr/>
                    <a:lstStyle/>
                    <a:p>
                      <a:pPr algn="ctr"/>
                      <a:r>
                        <a:rPr lang="en-US" dirty="0" smtClean="0"/>
                        <a:t>Lot-4</a:t>
                      </a:r>
                      <a:endParaRPr lang="en-US" dirty="0"/>
                    </a:p>
                  </a:txBody>
                  <a:tcPr/>
                </a:tc>
              </a:tr>
              <a:tr h="370840">
                <a:tc>
                  <a:txBody>
                    <a:bodyPr/>
                    <a:lstStyle/>
                    <a:p>
                      <a:pPr algn="ctr"/>
                      <a:r>
                        <a:rPr lang="en-US" dirty="0" smtClean="0"/>
                        <a:t>Lot-1</a:t>
                      </a:r>
                      <a:endParaRPr lang="en-US" dirty="0"/>
                    </a:p>
                  </a:txBody>
                  <a:tcPr/>
                </a:tc>
              </a:tr>
            </a:tbl>
          </a:graphicData>
        </a:graphic>
      </p:graphicFrame>
      <p:cxnSp>
        <p:nvCxnSpPr>
          <p:cNvPr id="16" name="Straight Arrow Connector 15"/>
          <p:cNvCxnSpPr/>
          <p:nvPr/>
        </p:nvCxnSpPr>
        <p:spPr>
          <a:xfrm>
            <a:off x="3148150" y="4384766"/>
            <a:ext cx="5225141" cy="113302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3"/>
          </p:cNvCxnSpPr>
          <p:nvPr/>
        </p:nvCxnSpPr>
        <p:spPr>
          <a:xfrm flipV="1">
            <a:off x="3148150" y="4334693"/>
            <a:ext cx="5225141" cy="39490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148150" y="4708706"/>
            <a:ext cx="5225141" cy="37625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3148150" y="5103646"/>
            <a:ext cx="5225141" cy="388018"/>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1776549" y="979714"/>
            <a:ext cx="1883229" cy="2272937"/>
            <a:chOff x="2468881" y="979714"/>
            <a:chExt cx="1883229" cy="2272937"/>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9435" y="1541417"/>
              <a:ext cx="1711234" cy="1711234"/>
            </a:xfrm>
            <a:prstGeom prst="rect">
              <a:avLst/>
            </a:prstGeom>
          </p:spPr>
        </p:pic>
        <p:sp>
          <p:nvSpPr>
            <p:cNvPr id="24" name="TextBox 23"/>
            <p:cNvSpPr txBox="1"/>
            <p:nvPr/>
          </p:nvSpPr>
          <p:spPr>
            <a:xfrm>
              <a:off x="2468881" y="979714"/>
              <a:ext cx="1883229" cy="523220"/>
            </a:xfrm>
            <a:prstGeom prst="rect">
              <a:avLst/>
            </a:prstGeom>
            <a:noFill/>
          </p:spPr>
          <p:txBody>
            <a:bodyPr wrap="square" rtlCol="0">
              <a:spAutoFit/>
            </a:bodyPr>
            <a:lstStyle/>
            <a:p>
              <a:r>
                <a:rPr lang="en-US" sz="2800" dirty="0" smtClean="0">
                  <a:solidFill>
                    <a:schemeClr val="bg1"/>
                  </a:solidFill>
                </a:rPr>
                <a:t>Production</a:t>
              </a:r>
              <a:endParaRPr lang="en-US" sz="2800" dirty="0">
                <a:solidFill>
                  <a:schemeClr val="bg1"/>
                </a:solidFill>
              </a:endParaRPr>
            </a:p>
          </p:txBody>
        </p:sp>
      </p:grpSp>
      <p:grpSp>
        <p:nvGrpSpPr>
          <p:cNvPr id="27" name="Group 26"/>
          <p:cNvGrpSpPr/>
          <p:nvPr/>
        </p:nvGrpSpPr>
        <p:grpSpPr>
          <a:xfrm>
            <a:off x="7892869" y="1015362"/>
            <a:ext cx="1745343" cy="2237289"/>
            <a:chOff x="7030720" y="1015362"/>
            <a:chExt cx="1745343" cy="2237289"/>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64829" y="1541417"/>
              <a:ext cx="1711234" cy="1711234"/>
            </a:xfrm>
            <a:prstGeom prst="rect">
              <a:avLst/>
            </a:prstGeom>
          </p:spPr>
        </p:pic>
        <p:sp>
          <p:nvSpPr>
            <p:cNvPr id="25" name="TextBox 24"/>
            <p:cNvSpPr txBox="1"/>
            <p:nvPr/>
          </p:nvSpPr>
          <p:spPr>
            <a:xfrm>
              <a:off x="7030720" y="1015362"/>
              <a:ext cx="1711234" cy="523220"/>
            </a:xfrm>
            <a:prstGeom prst="rect">
              <a:avLst/>
            </a:prstGeom>
            <a:noFill/>
          </p:spPr>
          <p:txBody>
            <a:bodyPr wrap="square" rtlCol="0">
              <a:spAutoFit/>
            </a:bodyPr>
            <a:lstStyle/>
            <a:p>
              <a:pPr algn="ctr"/>
              <a:r>
                <a:rPr lang="en-US" sz="2800" dirty="0" smtClean="0">
                  <a:solidFill>
                    <a:schemeClr val="bg1"/>
                  </a:solidFill>
                </a:rPr>
                <a:t>Accept</a:t>
              </a:r>
              <a:endParaRPr lang="en-US" sz="2800" dirty="0">
                <a:solidFill>
                  <a:schemeClr val="bg1"/>
                </a:solidFill>
              </a:endParaRPr>
            </a:p>
          </p:txBody>
        </p:sp>
      </p:grpSp>
      <p:pic>
        <p:nvPicPr>
          <p:cNvPr id="4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29213" y="1155895"/>
            <a:ext cx="4263656" cy="2829061"/>
          </a:xfrm>
          <a:prstGeom prst="rect">
            <a:avLst/>
          </a:prstGeom>
        </p:spPr>
      </p:pic>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6376" y="1364796"/>
            <a:ext cx="4448688" cy="2511655"/>
          </a:xfrm>
          <a:prstGeom prst="rect">
            <a:avLst/>
          </a:prstGeom>
        </p:spPr>
      </p:pic>
    </p:spTree>
    <p:extLst>
      <p:ext uri="{BB962C8B-B14F-4D97-AF65-F5344CB8AC3E}">
        <p14:creationId xmlns:p14="http://schemas.microsoft.com/office/powerpoint/2010/main" val="406311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25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25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down)">
                                      <p:cBhvr>
                                        <p:cTn id="38" dur="25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40"/>
                                        </p:tgtEl>
                                      </p:cBhvr>
                                    </p:animEffect>
                                    <p:set>
                                      <p:cBhvr>
                                        <p:cTn id="48" dur="1" fill="hold">
                                          <p:stCondLst>
                                            <p:cond delay="499"/>
                                          </p:stCondLst>
                                        </p:cTn>
                                        <p:tgtEl>
                                          <p:spTgt spid="40"/>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74880"/>
            <a:ext cx="10515600" cy="1325563"/>
          </a:xfrm>
        </p:spPr>
        <p:txBody>
          <a:bodyPr>
            <a:normAutofit/>
          </a:bodyPr>
          <a:lstStyle/>
          <a:p>
            <a:pPr algn="ctr"/>
            <a:r>
              <a:rPr lang="zh-CN" altLang="en-US" sz="6000" dirty="0">
                <a:latin typeface="MYingHei_18030_C-Medium" panose="020A0304000101010101" pitchFamily="18" charset="-122"/>
                <a:ea typeface="MYingHei_18030_C-Medium" panose="020A0304000101010101" pitchFamily="18" charset="-122"/>
                <a:cs typeface="MYingHei_18030_C-Medium" panose="020A0304000101010101" pitchFamily="18" charset="-122"/>
              </a:rPr>
              <a:t>磁</a:t>
            </a:r>
            <a:r>
              <a:rPr lang="zh-CN" altLang="en-US" sz="6000"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头</a:t>
            </a:r>
            <a:r>
              <a:rPr lang="zh-CN" altLang="en-US" sz="6000" dirty="0">
                <a:latin typeface="MYingHei_18030_C-Medium" panose="020A0304000101010101" pitchFamily="18" charset="-122"/>
                <a:ea typeface="MYingHei_18030_C-Medium" panose="020A0304000101010101" pitchFamily="18" charset="-122"/>
                <a:cs typeface="MYingHei_18030_C-Medium" panose="020A0304000101010101" pitchFamily="18" charset="-122"/>
              </a:rPr>
              <a:t>系</a:t>
            </a:r>
            <a:r>
              <a:rPr lang="zh-CN" altLang="en-US" sz="6000"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统监控</a:t>
            </a:r>
            <a:endParaRPr lang="en-US" sz="6000" dirty="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pic>
        <p:nvPicPr>
          <p:cNvPr id="5" name="Content Placeholder 5"/>
          <p:cNvPicPr>
            <a:picLocks noChangeAspect="1"/>
          </p:cNvPicPr>
          <p:nvPr/>
        </p:nvPicPr>
        <p:blipFill>
          <a:blip r:embed="rId3">
            <a:extLst>
              <a:ext uri="{BEBA8EAE-BF5A-486C-A8C5-ECC9F3942E4B}">
                <a14:imgProps xmlns:a14="http://schemas.microsoft.com/office/drawing/2010/main">
                  <a14:imgLayer r:embed="rId4">
                    <a14:imgEffect>
                      <a14:backgroundRemoval t="1671" b="89499" l="15368" r="80303"/>
                    </a14:imgEffect>
                  </a14:imgLayer>
                </a14:imgProps>
              </a:ext>
              <a:ext uri="{28A0092B-C50C-407E-A947-70E740481C1C}">
                <a14:useLocalDpi xmlns:a14="http://schemas.microsoft.com/office/drawing/2010/main" val="0"/>
              </a:ext>
            </a:extLst>
          </a:blip>
          <a:stretch>
            <a:fillRect/>
          </a:stretch>
        </p:blipFill>
        <p:spPr>
          <a:xfrm>
            <a:off x="3986074" y="2000443"/>
            <a:ext cx="4219852" cy="3827095"/>
          </a:xfrm>
          <a:prstGeom prst="rect">
            <a:avLst/>
          </a:prstGeom>
        </p:spPr>
      </p:pic>
    </p:spTree>
    <p:extLst>
      <p:ext uri="{BB962C8B-B14F-4D97-AF65-F5344CB8AC3E}">
        <p14:creationId xmlns:p14="http://schemas.microsoft.com/office/powerpoint/2010/main" val="23416758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backgroundRemoval t="0" b="99312" l="37500" r="65233">
                        <a14:foregroundMark x1="50911" y1="2348" x2="47419" y2="17490"/>
                        <a14:foregroundMark x1="51518" y1="2105" x2="57642" y2="14696"/>
                        <a14:foregroundMark x1="48735" y1="18785" x2="55719" y2="18219"/>
                        <a14:foregroundMark x1="57490" y1="14818" x2="56326" y2="18219"/>
                      </a14:backgroundRemoval>
                    </a14:imgEffect>
                  </a14:imgLayer>
                </a14:imgProps>
              </a:ext>
              <a:ext uri="{28A0092B-C50C-407E-A947-70E740481C1C}">
                <a14:useLocalDpi xmlns:a14="http://schemas.microsoft.com/office/drawing/2010/main" val="0"/>
              </a:ext>
            </a:extLst>
          </a:blip>
          <a:stretch>
            <a:fillRect/>
          </a:stretch>
        </p:blipFill>
        <p:spPr>
          <a:xfrm>
            <a:off x="6045047" y="1676108"/>
            <a:ext cx="1633726" cy="2042157"/>
          </a:xfrm>
          <a:prstGeom prst="rect">
            <a:avLst/>
          </a:prstGeom>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045047" y="3900828"/>
            <a:ext cx="1633726" cy="2179255"/>
          </a:xfrm>
          <a:prstGeom prst="rect">
            <a:avLst/>
          </a:prstGeom>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9934" b="89934" l="26546" r="81272"/>
                    </a14:imgEffect>
                  </a14:imgLayer>
                </a14:imgProps>
              </a:ext>
              <a:ext uri="{28A0092B-C50C-407E-A947-70E740481C1C}">
                <a14:useLocalDpi xmlns:a14="http://schemas.microsoft.com/office/drawing/2010/main" val="0"/>
              </a:ext>
            </a:extLst>
          </a:blip>
          <a:stretch>
            <a:fillRect/>
          </a:stretch>
        </p:blipFill>
        <p:spPr>
          <a:xfrm>
            <a:off x="8813074" y="1676108"/>
            <a:ext cx="1531841" cy="2042157"/>
          </a:xfrm>
          <a:prstGeom prst="rect">
            <a:avLst/>
          </a:prstGeom>
        </p:spPr>
      </p:pic>
      <p:pic>
        <p:nvPicPr>
          <p:cNvPr id="5" name="Picture 4"/>
          <p:cNvPicPr>
            <a:picLocks noChangeAspect="1"/>
          </p:cNvPicPr>
          <p:nvPr/>
        </p:nvPicPr>
        <p:blipFill>
          <a:blip r:embed="rId9" cstate="print">
            <a:extLst>
              <a:ext uri="{BEBA8EAE-BF5A-486C-A8C5-ECC9F3942E4B}">
                <a14:imgProps xmlns:a14="http://schemas.microsoft.com/office/drawing/2010/main">
                  <a14:imgLayer r:embed="rId10">
                    <a14:imgEffect>
                      <a14:backgroundRemoval t="9672" b="95317" l="37361" r="89901">
                        <a14:foregroundMark x1="41565" y1="11335" x2="41915" y2="12867"/>
                        <a14:backgroundMark x1="40163" y1="13304" x2="39405" y2="14179"/>
                      </a14:backgroundRemoval>
                    </a14:imgEffect>
                  </a14:imgLayer>
                </a14:imgProps>
              </a:ext>
              <a:ext uri="{28A0092B-C50C-407E-A947-70E740481C1C}">
                <a14:useLocalDpi xmlns:a14="http://schemas.microsoft.com/office/drawing/2010/main" val="0"/>
              </a:ext>
            </a:extLst>
          </a:blip>
          <a:stretch>
            <a:fillRect/>
          </a:stretch>
        </p:blipFill>
        <p:spPr>
          <a:xfrm>
            <a:off x="2334763" y="3778389"/>
            <a:ext cx="1531841" cy="2164675"/>
          </a:xfrm>
          <a:prstGeom prst="rect">
            <a:avLst/>
          </a:prstGeom>
        </p:spPr>
      </p:pic>
      <p:sp>
        <p:nvSpPr>
          <p:cNvPr id="10" name="TextBox 9"/>
          <p:cNvSpPr txBox="1"/>
          <p:nvPr/>
        </p:nvSpPr>
        <p:spPr>
          <a:xfrm>
            <a:off x="2274235" y="904367"/>
            <a:ext cx="1463040" cy="584775"/>
          </a:xfrm>
          <a:prstGeom prst="rect">
            <a:avLst/>
          </a:prstGeom>
          <a:noFill/>
        </p:spPr>
        <p:txBody>
          <a:bodyPr wrap="square" rtlCol="0">
            <a:spAutoFit/>
          </a:bodyPr>
          <a:lstStyle/>
          <a:p>
            <a:r>
              <a:rPr lang="en-US" sz="3200" dirty="0" smtClean="0">
                <a:solidFill>
                  <a:schemeClr val="bg1"/>
                </a:solidFill>
                <a:latin typeface="Britannic Bold" panose="020B0903060703020204" pitchFamily="34" charset="0"/>
              </a:rPr>
              <a:t>Glide</a:t>
            </a:r>
            <a:endParaRPr lang="en-US" sz="3200" dirty="0">
              <a:solidFill>
                <a:schemeClr val="bg1"/>
              </a:solidFill>
              <a:latin typeface="Britannic Bold" panose="020B0903060703020204" pitchFamily="34" charset="0"/>
            </a:endParaRPr>
          </a:p>
        </p:txBody>
      </p:sp>
      <p:sp>
        <p:nvSpPr>
          <p:cNvPr id="13" name="TextBox 12"/>
          <p:cNvSpPr txBox="1"/>
          <p:nvPr/>
        </p:nvSpPr>
        <p:spPr>
          <a:xfrm>
            <a:off x="871723" y="2604455"/>
            <a:ext cx="1463040" cy="584775"/>
          </a:xfrm>
          <a:prstGeom prst="rect">
            <a:avLst/>
          </a:prstGeom>
          <a:noFill/>
        </p:spPr>
        <p:txBody>
          <a:bodyPr wrap="square" rtlCol="0">
            <a:spAutoFit/>
          </a:bodyPr>
          <a:lstStyle/>
          <a:p>
            <a:r>
              <a:rPr lang="en-US" sz="3200" dirty="0" err="1" smtClean="0">
                <a:solidFill>
                  <a:schemeClr val="bg1"/>
                </a:solidFill>
                <a:latin typeface="Britannic Bold" panose="020B0903060703020204" pitchFamily="34" charset="0"/>
              </a:rPr>
              <a:t>Ufemto</a:t>
            </a:r>
            <a:endParaRPr lang="en-US" sz="3200" dirty="0">
              <a:solidFill>
                <a:schemeClr val="bg1"/>
              </a:solidFill>
              <a:latin typeface="Britannic Bold" panose="020B0903060703020204" pitchFamily="34" charset="0"/>
            </a:endParaRPr>
          </a:p>
        </p:txBody>
      </p:sp>
      <p:sp>
        <p:nvSpPr>
          <p:cNvPr id="14" name="TextBox 13"/>
          <p:cNvSpPr txBox="1"/>
          <p:nvPr/>
        </p:nvSpPr>
        <p:spPr>
          <a:xfrm>
            <a:off x="910909" y="4673031"/>
            <a:ext cx="1463040" cy="584775"/>
          </a:xfrm>
          <a:prstGeom prst="rect">
            <a:avLst/>
          </a:prstGeom>
          <a:noFill/>
        </p:spPr>
        <p:txBody>
          <a:bodyPr wrap="square" rtlCol="0">
            <a:spAutoFit/>
          </a:bodyPr>
          <a:lstStyle/>
          <a:p>
            <a:r>
              <a:rPr lang="en-US" sz="3200" dirty="0" smtClean="0">
                <a:solidFill>
                  <a:schemeClr val="bg1"/>
                </a:solidFill>
                <a:latin typeface="Britannic Bold" panose="020B0903060703020204" pitchFamily="34" charset="0"/>
              </a:rPr>
              <a:t>PG4Z</a:t>
            </a:r>
            <a:endParaRPr lang="en-US" sz="3200" dirty="0">
              <a:solidFill>
                <a:schemeClr val="bg1"/>
              </a:solidFill>
              <a:latin typeface="Britannic Bold" panose="020B0903060703020204" pitchFamily="34" charset="0"/>
            </a:endParaRPr>
          </a:p>
        </p:txBody>
      </p:sp>
      <p:pic>
        <p:nvPicPr>
          <p:cNvPr id="18" name="Content Placeholder 17"/>
          <p:cNvPicPr>
            <a:picLocks noGrp="1" noChangeAspect="1"/>
          </p:cNvPicPr>
          <p:nvPr>
            <p:ph idx="1"/>
          </p:nvPr>
        </p:nvPicPr>
        <p:blipFill>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334763" y="1612687"/>
            <a:ext cx="1531841" cy="2042157"/>
          </a:xfrm>
        </p:spPr>
      </p:pic>
      <p:sp>
        <p:nvSpPr>
          <p:cNvPr id="19" name="TextBox 18"/>
          <p:cNvSpPr txBox="1"/>
          <p:nvPr/>
        </p:nvSpPr>
        <p:spPr>
          <a:xfrm>
            <a:off x="5965588" y="1000051"/>
            <a:ext cx="1463040" cy="584775"/>
          </a:xfrm>
          <a:prstGeom prst="rect">
            <a:avLst/>
          </a:prstGeom>
          <a:noFill/>
        </p:spPr>
        <p:txBody>
          <a:bodyPr wrap="square" rtlCol="0">
            <a:spAutoFit/>
          </a:bodyPr>
          <a:lstStyle/>
          <a:p>
            <a:r>
              <a:rPr lang="en-US" sz="3200" dirty="0" smtClean="0">
                <a:solidFill>
                  <a:schemeClr val="bg1"/>
                </a:solidFill>
                <a:latin typeface="Britannic Bold" panose="020B0903060703020204" pitchFamily="34" charset="0"/>
              </a:rPr>
              <a:t>Mag</a:t>
            </a:r>
            <a:endParaRPr lang="en-US" sz="3200" dirty="0">
              <a:solidFill>
                <a:schemeClr val="bg1"/>
              </a:solidFill>
              <a:latin typeface="Britannic Bold" panose="020B0903060703020204" pitchFamily="34" charset="0"/>
            </a:endParaRPr>
          </a:p>
        </p:txBody>
      </p:sp>
      <p:sp>
        <p:nvSpPr>
          <p:cNvPr id="20" name="TextBox 19"/>
          <p:cNvSpPr txBox="1"/>
          <p:nvPr/>
        </p:nvSpPr>
        <p:spPr>
          <a:xfrm>
            <a:off x="4632737" y="2542827"/>
            <a:ext cx="1463040" cy="584775"/>
          </a:xfrm>
          <a:prstGeom prst="rect">
            <a:avLst/>
          </a:prstGeom>
          <a:noFill/>
        </p:spPr>
        <p:txBody>
          <a:bodyPr wrap="square" rtlCol="0">
            <a:spAutoFit/>
          </a:bodyPr>
          <a:lstStyle/>
          <a:p>
            <a:r>
              <a:rPr lang="en-US" sz="3200" dirty="0" smtClean="0">
                <a:solidFill>
                  <a:schemeClr val="bg1"/>
                </a:solidFill>
                <a:latin typeface="Britannic Bold" panose="020B0903060703020204" pitchFamily="34" charset="0"/>
              </a:rPr>
              <a:t>Python</a:t>
            </a:r>
            <a:endParaRPr lang="en-US" sz="3200" dirty="0">
              <a:solidFill>
                <a:schemeClr val="bg1"/>
              </a:solidFill>
              <a:latin typeface="Britannic Bold" panose="020B0903060703020204" pitchFamily="34" charset="0"/>
            </a:endParaRPr>
          </a:p>
        </p:txBody>
      </p:sp>
      <p:sp>
        <p:nvSpPr>
          <p:cNvPr id="21" name="TextBox 20"/>
          <p:cNvSpPr txBox="1"/>
          <p:nvPr/>
        </p:nvSpPr>
        <p:spPr>
          <a:xfrm>
            <a:off x="4671926" y="4646826"/>
            <a:ext cx="1463040" cy="584775"/>
          </a:xfrm>
          <a:prstGeom prst="rect">
            <a:avLst/>
          </a:prstGeom>
          <a:noFill/>
        </p:spPr>
        <p:txBody>
          <a:bodyPr wrap="square" rtlCol="0">
            <a:spAutoFit/>
          </a:bodyPr>
          <a:lstStyle/>
          <a:p>
            <a:r>
              <a:rPr lang="en-US" sz="3200" dirty="0" err="1" smtClean="0">
                <a:solidFill>
                  <a:schemeClr val="bg1"/>
                </a:solidFill>
                <a:latin typeface="Britannic Bold" panose="020B0903060703020204" pitchFamily="34" charset="0"/>
              </a:rPr>
              <a:t>Mako</a:t>
            </a:r>
            <a:endParaRPr lang="en-US" sz="3200" dirty="0">
              <a:solidFill>
                <a:schemeClr val="bg1"/>
              </a:solidFill>
              <a:latin typeface="Britannic Bold" panose="020B0903060703020204" pitchFamily="34" charset="0"/>
            </a:endParaRPr>
          </a:p>
        </p:txBody>
      </p:sp>
      <p:sp>
        <p:nvSpPr>
          <p:cNvPr id="22" name="TextBox 21"/>
          <p:cNvSpPr txBox="1"/>
          <p:nvPr/>
        </p:nvSpPr>
        <p:spPr>
          <a:xfrm>
            <a:off x="8813074" y="995997"/>
            <a:ext cx="1712533" cy="584775"/>
          </a:xfrm>
          <a:prstGeom prst="rect">
            <a:avLst/>
          </a:prstGeom>
          <a:noFill/>
        </p:spPr>
        <p:txBody>
          <a:bodyPr wrap="square" rtlCol="0">
            <a:spAutoFit/>
          </a:bodyPr>
          <a:lstStyle/>
          <a:p>
            <a:r>
              <a:rPr lang="en-US" sz="3200" dirty="0" smtClean="0">
                <a:solidFill>
                  <a:schemeClr val="bg1"/>
                </a:solidFill>
                <a:latin typeface="Britannic Bold" panose="020B0903060703020204" pitchFamily="34" charset="0"/>
              </a:rPr>
              <a:t>Burnish</a:t>
            </a:r>
            <a:endParaRPr lang="en-US" sz="3200" dirty="0">
              <a:solidFill>
                <a:schemeClr val="bg1"/>
              </a:solidFill>
              <a:latin typeface="Britannic Bold" panose="020B0903060703020204" pitchFamily="34" charset="0"/>
            </a:endParaRPr>
          </a:p>
        </p:txBody>
      </p:sp>
    </p:spTree>
    <p:extLst>
      <p:ext uri="{BB962C8B-B14F-4D97-AF65-F5344CB8AC3E}">
        <p14:creationId xmlns:p14="http://schemas.microsoft.com/office/powerpoint/2010/main" val="229681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19" grpId="0"/>
      <p:bldP spid="20" grpId="0"/>
      <p:bldP spid="21"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2052158586"/>
              </p:ext>
            </p:extLst>
          </p:nvPr>
        </p:nvGraphicFramePr>
        <p:xfrm>
          <a:off x="2540000" y="2447925"/>
          <a:ext cx="2870200" cy="2123440"/>
        </p:xfrm>
        <a:graphic>
          <a:graphicData uri="http://schemas.openxmlformats.org/drawingml/2006/table">
            <a:tbl>
              <a:tblPr firstRow="1" bandRow="1">
                <a:tableStyleId>{5C22544A-7EE6-4342-B048-85BDC9FD1C3A}</a:tableStyleId>
              </a:tblPr>
              <a:tblGrid>
                <a:gridCol w="1485900"/>
                <a:gridCol w="1384300"/>
              </a:tblGrid>
              <a:tr h="370840">
                <a:tc>
                  <a:txBody>
                    <a:bodyPr/>
                    <a:lstStyle/>
                    <a:p>
                      <a:pPr algn="ctr"/>
                      <a:r>
                        <a:rPr lang="en-US" sz="3600" dirty="0" smtClean="0"/>
                        <a:t>Tool</a:t>
                      </a:r>
                      <a:endParaRPr lang="en-US" sz="3600" dirty="0"/>
                    </a:p>
                  </a:txBody>
                  <a:tcPr/>
                </a:tc>
                <a:tc>
                  <a:txBody>
                    <a:bodyPr/>
                    <a:lstStyle/>
                    <a:p>
                      <a:pPr algn="ctr"/>
                      <a:r>
                        <a:rPr lang="en-US" sz="3600" dirty="0" smtClean="0"/>
                        <a:t>Glide</a:t>
                      </a:r>
                      <a:endParaRPr lang="en-US" sz="3600" dirty="0"/>
                    </a:p>
                  </a:txBody>
                  <a:tcPr/>
                </a:tc>
              </a:tr>
              <a:tr h="370840">
                <a:tc>
                  <a:txBody>
                    <a:bodyPr/>
                    <a:lstStyle/>
                    <a:p>
                      <a:pPr algn="ctr"/>
                      <a:r>
                        <a:rPr lang="en-US" dirty="0" smtClean="0"/>
                        <a:t>TSTCEL1001</a:t>
                      </a:r>
                      <a:endParaRPr lang="en-US" dirty="0"/>
                    </a:p>
                  </a:txBody>
                  <a:tcPr/>
                </a:tc>
                <a:tc>
                  <a:txBody>
                    <a:bodyPr/>
                    <a:lstStyle/>
                    <a:p>
                      <a:pPr algn="l"/>
                      <a:r>
                        <a:rPr lang="en-US" dirty="0" smtClean="0"/>
                        <a:t>PG4Z</a:t>
                      </a:r>
                      <a:endParaRPr lang="en-US" dirty="0"/>
                    </a:p>
                  </a:txBody>
                  <a:tcPr/>
                </a:tc>
              </a:tr>
              <a:tr h="370840">
                <a:tc>
                  <a:txBody>
                    <a:bodyPr/>
                    <a:lstStyle/>
                    <a:p>
                      <a:pPr algn="ctr"/>
                      <a:r>
                        <a:rPr lang="en-US" dirty="0" smtClean="0"/>
                        <a:t>TSTCEL1002</a:t>
                      </a:r>
                      <a:endParaRPr lang="en-US" dirty="0"/>
                    </a:p>
                  </a:txBody>
                  <a:tcPr/>
                </a:tc>
                <a:tc>
                  <a:txBody>
                    <a:bodyPr/>
                    <a:lstStyle/>
                    <a:p>
                      <a:pPr algn="l"/>
                      <a:r>
                        <a:rPr lang="en-US" dirty="0" err="1" smtClean="0"/>
                        <a:t>Ufemto</a:t>
                      </a:r>
                      <a:endParaRPr lang="en-US" dirty="0"/>
                    </a:p>
                  </a:txBody>
                  <a:tcPr/>
                </a:tc>
              </a:tr>
              <a:tr h="370840">
                <a:tc>
                  <a:txBody>
                    <a:bodyPr/>
                    <a:lstStyle/>
                    <a:p>
                      <a:pPr algn="ctr"/>
                      <a:r>
                        <a:rPr lang="en-US" dirty="0" smtClean="0"/>
                        <a:t>TSTCEL1003</a:t>
                      </a:r>
                      <a:endParaRPr lang="en-US" dirty="0"/>
                    </a:p>
                  </a:txBody>
                  <a:tcPr/>
                </a:tc>
                <a:tc>
                  <a:txBody>
                    <a:bodyPr/>
                    <a:lstStyle/>
                    <a:p>
                      <a:pPr algn="l"/>
                      <a:r>
                        <a:rPr lang="en-US" dirty="0" smtClean="0"/>
                        <a:t>PG4Z</a:t>
                      </a:r>
                      <a:endParaRPr lang="en-US" dirty="0"/>
                    </a:p>
                  </a:txBody>
                  <a:tcPr/>
                </a:tc>
              </a:tr>
              <a:tr h="370840">
                <a:tc>
                  <a:txBody>
                    <a:bodyPr/>
                    <a:lstStyle/>
                    <a:p>
                      <a:pPr algn="ctr"/>
                      <a:r>
                        <a:rPr lang="en-US" dirty="0" smtClean="0"/>
                        <a:t>TSTCEL1004</a:t>
                      </a:r>
                      <a:endParaRPr lang="en-US" dirty="0"/>
                    </a:p>
                  </a:txBody>
                  <a:tcPr/>
                </a:tc>
                <a:tc>
                  <a:txBody>
                    <a:bodyPr/>
                    <a:lstStyle/>
                    <a:p>
                      <a:pPr algn="l"/>
                      <a:r>
                        <a:rPr lang="en-US" dirty="0" err="1" smtClean="0"/>
                        <a:t>Ufemto</a:t>
                      </a:r>
                      <a:endParaRPr lang="en-US" dirty="0"/>
                    </a:p>
                  </a:txBody>
                  <a:tcPr/>
                </a:tc>
              </a:tr>
            </a:tbl>
          </a:graphicData>
        </a:graphic>
      </p:graphicFrame>
      <p:pic>
        <p:nvPicPr>
          <p:cNvPr id="12" name="Content Placeholder 17"/>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844679" y="1576388"/>
            <a:ext cx="1531841" cy="2042157"/>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16956" y="3618545"/>
            <a:ext cx="1531841" cy="2164675"/>
          </a:xfrm>
          <a:prstGeom prst="rect">
            <a:avLst/>
          </a:prstGeom>
        </p:spPr>
      </p:pic>
      <p:cxnSp>
        <p:nvCxnSpPr>
          <p:cNvPr id="15" name="Straight Arrow Connector 14"/>
          <p:cNvCxnSpPr/>
          <p:nvPr/>
        </p:nvCxnSpPr>
        <p:spPr>
          <a:xfrm flipH="1">
            <a:off x="5476129" y="2819400"/>
            <a:ext cx="2232771" cy="434178"/>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5476129" y="3333585"/>
            <a:ext cx="2232771" cy="149622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6">
            <a:extLst>
              <a:ext uri="{BEBA8EAE-BF5A-486C-A8C5-ECC9F3942E4B}">
                <a14:imgProps xmlns:a14="http://schemas.microsoft.com/office/drawing/2010/main">
                  <a14:imgLayer r:embed="rId7">
                    <a14:imgEffect>
                      <a14:backgroundRemoval t="2041" b="49660" l="2353" r="36471"/>
                    </a14:imgEffect>
                  </a14:imgLayer>
                </a14:imgProps>
              </a:ext>
              <a:ext uri="{28A0092B-C50C-407E-A947-70E740481C1C}">
                <a14:useLocalDpi xmlns:a14="http://schemas.microsoft.com/office/drawing/2010/main" val="0"/>
              </a:ext>
            </a:extLst>
          </a:blip>
          <a:stretch>
            <a:fillRect/>
          </a:stretch>
        </p:blipFill>
        <p:spPr>
          <a:xfrm>
            <a:off x="6174159" y="2103039"/>
            <a:ext cx="2159000" cy="1866900"/>
          </a:xfrm>
          <a:prstGeom prst="rect">
            <a:avLst/>
          </a:prstGeom>
        </p:spPr>
      </p:pic>
      <p:pic>
        <p:nvPicPr>
          <p:cNvPr id="22" name="Picture 21"/>
          <p:cNvPicPr>
            <a:picLocks noChangeAspect="1"/>
          </p:cNvPicPr>
          <p:nvPr/>
        </p:nvPicPr>
        <p:blipFill>
          <a:blip r:embed="rId8">
            <a:extLst>
              <a:ext uri="{BEBA8EAE-BF5A-486C-A8C5-ECC9F3942E4B}">
                <a14:imgProps xmlns:a14="http://schemas.microsoft.com/office/drawing/2010/main">
                  <a14:imgLayer r:embed="rId7">
                    <a14:imgEffect>
                      <a14:backgroundRemoval t="49660" b="96599" l="2353" r="36471"/>
                    </a14:imgEffect>
                  </a14:imgLayer>
                </a14:imgProps>
              </a:ext>
              <a:ext uri="{28A0092B-C50C-407E-A947-70E740481C1C}">
                <a14:useLocalDpi xmlns:a14="http://schemas.microsoft.com/office/drawing/2010/main" val="0"/>
              </a:ext>
            </a:extLst>
          </a:blip>
          <a:stretch>
            <a:fillRect/>
          </a:stretch>
        </p:blipFill>
        <p:spPr>
          <a:xfrm>
            <a:off x="6174159" y="2360132"/>
            <a:ext cx="2159000" cy="1866900"/>
          </a:xfrm>
          <a:prstGeom prst="rect">
            <a:avLst/>
          </a:prstGeom>
        </p:spPr>
      </p:pic>
    </p:spTree>
    <p:extLst>
      <p:ext uri="{BB962C8B-B14F-4D97-AF65-F5344CB8AC3E}">
        <p14:creationId xmlns:p14="http://schemas.microsoft.com/office/powerpoint/2010/main" val="105741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righ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1109" b="100000" l="6686" r="91233"/>
                    </a14:imgEffect>
                  </a14:imgLayer>
                </a14:imgProps>
              </a:ext>
              <a:ext uri="{28A0092B-C50C-407E-A947-70E740481C1C}">
                <a14:useLocalDpi xmlns:a14="http://schemas.microsoft.com/office/drawing/2010/main" val="0"/>
              </a:ext>
            </a:extLst>
          </a:blip>
          <a:stretch>
            <a:fillRect/>
          </a:stretch>
        </p:blipFill>
        <p:spPr>
          <a:xfrm>
            <a:off x="5163774" y="2562225"/>
            <a:ext cx="6410325" cy="4295775"/>
          </a:xfrm>
        </p:spPr>
      </p:pic>
      <p:sp>
        <p:nvSpPr>
          <p:cNvPr id="5" name="TextBox 4"/>
          <p:cNvSpPr txBox="1"/>
          <p:nvPr/>
        </p:nvSpPr>
        <p:spPr>
          <a:xfrm>
            <a:off x="1575843" y="2192893"/>
            <a:ext cx="5364480" cy="1938992"/>
          </a:xfrm>
          <a:prstGeom prst="rect">
            <a:avLst/>
          </a:prstGeom>
          <a:noFill/>
        </p:spPr>
        <p:txBody>
          <a:bodyPr wrap="square" rtlCol="0">
            <a:spAutoFit/>
          </a:bodyPr>
          <a:lstStyle/>
          <a:p>
            <a:r>
              <a:rPr lang="en-US" altLang="zh-CN" sz="12000" dirty="0" smtClean="0">
                <a:solidFill>
                  <a:schemeClr val="bg1"/>
                </a:solidFill>
              </a:rPr>
              <a:t>26	</a:t>
            </a:r>
            <a:r>
              <a:rPr lang="en-US" altLang="zh-CN" dirty="0" smtClean="0">
                <a:solidFill>
                  <a:schemeClr val="bg1"/>
                </a:solidFill>
              </a:rPr>
              <a:t> </a:t>
            </a:r>
            <a:r>
              <a:rPr lang="en-US" altLang="zh-CN" sz="4400" dirty="0" smtClean="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Times Found</a:t>
            </a:r>
            <a:endParaRPr lang="en-US" sz="4400"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spTree>
    <p:extLst>
      <p:ext uri="{BB962C8B-B14F-4D97-AF65-F5344CB8AC3E}">
        <p14:creationId xmlns:p14="http://schemas.microsoft.com/office/powerpoint/2010/main" val="3205153927"/>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27269</TotalTime>
  <Words>2371</Words>
  <Application>Microsoft Office PowerPoint</Application>
  <PresentationFormat>Widescreen</PresentationFormat>
  <Paragraphs>171</Paragraphs>
  <Slides>17</Slides>
  <Notes>16</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17</vt:i4>
      </vt:variant>
    </vt:vector>
  </HeadingPairs>
  <TitlesOfParts>
    <vt:vector size="28" baseType="lpstr">
      <vt:lpstr>MYingHei_18030_C-Medium</vt:lpstr>
      <vt:lpstr>新細明體</vt:lpstr>
      <vt:lpstr>宋体</vt:lpstr>
      <vt:lpstr>新宋体</vt:lpstr>
      <vt:lpstr>Arial</vt:lpstr>
      <vt:lpstr>Britannic Bold</vt:lpstr>
      <vt:lpstr>Calibri</vt:lpstr>
      <vt:lpstr>Calibri Light</vt:lpstr>
      <vt:lpstr>Custom Design</vt:lpstr>
      <vt:lpstr>Microsoft Excel 97-2003 Worksheet</vt:lpstr>
      <vt:lpstr>Microsoft Excel Worksheet</vt:lpstr>
      <vt:lpstr>Test 工序的系统化管理</vt:lpstr>
      <vt:lpstr>PowerPoint Presentation</vt:lpstr>
      <vt:lpstr>PowerPoint Presentation</vt:lpstr>
      <vt:lpstr>Send Ahead系统监控 </vt:lpstr>
      <vt:lpstr>PowerPoint Presentation</vt:lpstr>
      <vt:lpstr>磁头系统监控</vt:lpstr>
      <vt:lpstr>PowerPoint Presentation</vt:lpstr>
      <vt:lpstr>PowerPoint Presentation</vt:lpstr>
      <vt:lpstr>PowerPoint Presentation</vt:lpstr>
      <vt:lpstr>问题的可视化</vt:lpstr>
      <vt:lpstr>PowerPoint Presentation</vt:lpstr>
      <vt:lpstr>PowerPoint Presentation</vt:lpstr>
      <vt:lpstr>PowerPoint Presentation</vt:lpstr>
      <vt:lpstr>PowerPoint Presentation</vt:lpstr>
      <vt:lpstr>PowerPoint Presentation</vt:lpstr>
      <vt:lpstr>意义</vt:lpstr>
      <vt:lpstr>以后还可以做的工作</vt:lpstr>
    </vt:vector>
  </TitlesOfParts>
  <Company>HGST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GUZIK </dc:title>
  <dc:creator>Hao Li</dc:creator>
  <cp:lastModifiedBy>Hao Li</cp:lastModifiedBy>
  <cp:revision>193</cp:revision>
  <dcterms:created xsi:type="dcterms:W3CDTF">2016-02-04T08:44:07Z</dcterms:created>
  <dcterms:modified xsi:type="dcterms:W3CDTF">2016-02-24T08:34:41Z</dcterms:modified>
</cp:coreProperties>
</file>